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solidFill>
            <a:srgbClr val="F2FDF7"/>
          </a:solid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ajor">
          <a:srgbClr val="3C3C3C"/>
        </a:fontRef>
        <a:srgbClr val="3C3C3C"/>
      </a:tcTxStyle>
      <a:tcStyle>
        <a:tcBdr>
          <a:left>
            <a:ln w="3175" cap="flat">
              <a:solidFill>
                <a:srgbClr val="A4A4A4"/>
              </a:solidFill>
              <a:prstDash val="solid"/>
              <a:miter lim="400000"/>
            </a:ln>
          </a:left>
          <a:right>
            <a:ln w="3175" cap="flat">
              <a:solidFill>
                <a:srgbClr val="A4A4A4"/>
              </a:solidFill>
              <a:prstDash val="solid"/>
              <a:miter lim="400000"/>
            </a:ln>
          </a:right>
          <a:top>
            <a:ln w="3175" cap="flat">
              <a:solidFill>
                <a:srgbClr val="A4A4A4"/>
              </a:solidFill>
              <a:prstDash val="solid"/>
              <a:miter lim="400000"/>
            </a:ln>
          </a:top>
          <a:bottom>
            <a:ln w="3175" cap="flat">
              <a:solidFill>
                <a:srgbClr val="A4A4A4"/>
              </a:solidFill>
              <a:prstDash val="solid"/>
              <a:miter lim="400000"/>
            </a:ln>
          </a:bottom>
          <a:insideH>
            <a:ln w="3175" cap="flat">
              <a:solidFill>
                <a:srgbClr val="A4A4A4"/>
              </a:solidFill>
              <a:prstDash val="solid"/>
              <a:miter lim="400000"/>
            </a:ln>
          </a:insideH>
          <a:insideV>
            <a:ln w="3175" cap="flat">
              <a:solidFill>
                <a:srgbClr val="A4A4A4"/>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18" autoAdjust="0"/>
  </p:normalViewPr>
  <p:slideViewPr>
    <p:cSldViewPr snapToGrid="0" snapToObjects="1">
      <p:cViewPr varScale="1">
        <p:scale>
          <a:sx n="49" d="100"/>
          <a:sy n="49" d="100"/>
        </p:scale>
        <p:origin x="1848" y="77"/>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00BB7F"/>
            </a:solidFill>
            <a:ln w="12700" cap="flat">
              <a:noFill/>
              <a:miter lim="400000"/>
            </a:ln>
            <a:effectLst/>
          </c:spPr>
          <c:dPt>
            <c:idx val="0"/>
            <c:bubble3D val="0"/>
            <c:extLst>
              <c:ext xmlns:c16="http://schemas.microsoft.com/office/drawing/2014/chart" uri="{C3380CC4-5D6E-409C-BE32-E72D297353CC}">
                <c16:uniqueId val="{00000000-E0FA-4283-8962-A128CCF9E914}"/>
              </c:ext>
            </c:extLst>
          </c:dPt>
          <c:dPt>
            <c:idx val="1"/>
            <c:bubble3D val="0"/>
            <c:spPr>
              <a:solidFill>
                <a:srgbClr val="1CCD6C"/>
              </a:solidFill>
              <a:ln w="12700" cap="flat">
                <a:noFill/>
                <a:miter lim="400000"/>
              </a:ln>
              <a:effectLst/>
            </c:spPr>
            <c:extLst>
              <c:ext xmlns:c16="http://schemas.microsoft.com/office/drawing/2014/chart" uri="{C3380CC4-5D6E-409C-BE32-E72D297353CC}">
                <c16:uniqueId val="{00000002-E0FA-4283-8962-A128CCF9E914}"/>
              </c:ext>
            </c:extLst>
          </c:dPt>
          <c:dPt>
            <c:idx val="2"/>
            <c:bubble3D val="0"/>
            <c:spPr>
              <a:solidFill>
                <a:srgbClr val="38FA95"/>
              </a:solidFill>
              <a:ln w="12700" cap="flat">
                <a:noFill/>
                <a:miter lim="400000"/>
              </a:ln>
              <a:effectLst/>
            </c:spPr>
            <c:extLst>
              <c:ext xmlns:c16="http://schemas.microsoft.com/office/drawing/2014/chart" uri="{C3380CC4-5D6E-409C-BE32-E72D297353CC}">
                <c16:uniqueId val="{00000004-E0FA-4283-8962-A128CCF9E914}"/>
              </c:ext>
            </c:extLst>
          </c:dPt>
          <c:dPt>
            <c:idx val="3"/>
            <c:bubble3D val="0"/>
            <c:spPr>
              <a:solidFill>
                <a:srgbClr val="00E49C"/>
              </a:solidFill>
              <a:ln w="12700" cap="flat">
                <a:noFill/>
                <a:miter lim="400000"/>
              </a:ln>
              <a:effectLst/>
            </c:spPr>
            <c:extLst>
              <c:ext xmlns:c16="http://schemas.microsoft.com/office/drawing/2014/chart" uri="{C3380CC4-5D6E-409C-BE32-E72D297353CC}">
                <c16:uniqueId val="{00000006-E0FA-4283-8962-A128CCF9E914}"/>
              </c:ext>
            </c:extLst>
          </c:dPt>
          <c:cat>
            <c:strRef>
              <c:f>Sheet1!$B$1:$E$1</c:f>
              <c:strCache>
                <c:ptCount val="4"/>
                <c:pt idx="0">
                  <c:v>2007</c:v>
                </c:pt>
                <c:pt idx="1">
                  <c:v>2008</c:v>
                </c:pt>
                <c:pt idx="2">
                  <c:v>2009</c:v>
                </c:pt>
                <c:pt idx="3">
                  <c:v>Untitled 1</c:v>
                </c:pt>
              </c:strCache>
            </c:strRef>
          </c:cat>
          <c:val>
            <c:numRef>
              <c:f>Sheet1!$B$2:$E$2</c:f>
              <c:numCache>
                <c:formatCode>General</c:formatCode>
                <c:ptCount val="4"/>
                <c:pt idx="0">
                  <c:v>91</c:v>
                </c:pt>
                <c:pt idx="1">
                  <c:v>76</c:v>
                </c:pt>
                <c:pt idx="2">
                  <c:v>56</c:v>
                </c:pt>
                <c:pt idx="3">
                  <c:v>24</c:v>
                </c:pt>
              </c:numCache>
            </c:numRef>
          </c:val>
          <c:extLst>
            <c:ext xmlns:c16="http://schemas.microsoft.com/office/drawing/2014/chart" uri="{C3380CC4-5D6E-409C-BE32-E72D297353CC}">
              <c16:uniqueId val="{00000007-E0FA-4283-8962-A128CCF9E91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0.136102"/>
          <c:y val="6.6584500000000005E-2"/>
          <c:w val="0.83064400000000005"/>
          <c:h val="0.591692"/>
        </c:manualLayout>
      </c:layout>
      <c:lineChart>
        <c:grouping val="standard"/>
        <c:varyColors val="0"/>
        <c:ser>
          <c:idx val="0"/>
          <c:order val="0"/>
          <c:tx>
            <c:strRef>
              <c:f>Sheet1!$A$2</c:f>
              <c:strCache>
                <c:ptCount val="1"/>
                <c:pt idx="0">
                  <c:v>Region 1</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smooth val="0"/>
          <c:extLst>
            <c:ext xmlns:c16="http://schemas.microsoft.com/office/drawing/2014/chart" uri="{C3380CC4-5D6E-409C-BE32-E72D297353CC}">
              <c16:uniqueId val="{00000000-A1E2-442C-A802-F16FFB0BADB0}"/>
            </c:ext>
          </c:extLst>
        </c:ser>
        <c:ser>
          <c:idx val="1"/>
          <c:order val="1"/>
          <c:tx>
            <c:strRef>
              <c:f>Sheet1!$A$3</c:f>
              <c:strCache>
                <c:ptCount val="1"/>
                <c:pt idx="0">
                  <c:v>Region 2</c:v>
                </c:pt>
              </c:strCache>
            </c:strRef>
          </c:tx>
          <c:spPr>
            <a:ln w="38100" cap="flat">
              <a:solidFill>
                <a:srgbClr val="A4A4A4"/>
              </a:solidFill>
              <a:prstDash val="solid"/>
              <a:miter lim="400000"/>
            </a:ln>
            <a:effectLst/>
          </c:spPr>
          <c:marker>
            <c:symbol val="circle"/>
            <c:size val="14"/>
            <c:spPr>
              <a:solidFill>
                <a:srgbClr val="A4A4A4"/>
              </a:solidFill>
              <a:ln w="76200" cap="flat">
                <a:solidFill>
                  <a:srgbClr val="A4A4A4">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smooth val="0"/>
          <c:extLst>
            <c:ext xmlns:c16="http://schemas.microsoft.com/office/drawing/2014/chart" uri="{C3380CC4-5D6E-409C-BE32-E72D297353CC}">
              <c16:uniqueId val="{00000001-A1E2-442C-A802-F16FFB0BADB0}"/>
            </c:ext>
          </c:extLst>
        </c:ser>
        <c:dLbls>
          <c:showLegendKey val="0"/>
          <c:showVal val="0"/>
          <c:showCatName val="0"/>
          <c:showSerName val="0"/>
          <c:showPercent val="0"/>
          <c:showBubbleSize val="0"/>
        </c:dLbls>
        <c:marker val="1"/>
        <c:smooth val="0"/>
        <c:axId val="-2119265336"/>
        <c:axId val="-2125833304"/>
      </c:lineChart>
      <c:catAx>
        <c:axId val="-2119265336"/>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25833304"/>
        <c:crosses val="autoZero"/>
        <c:auto val="1"/>
        <c:lblAlgn val="ctr"/>
        <c:lblOffset val="100"/>
        <c:noMultiLvlLbl val="1"/>
      </c:catAx>
      <c:valAx>
        <c:axId val="-21258333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9265336"/>
        <c:crosses val="autoZero"/>
        <c:crossBetween val="midCat"/>
        <c:majorUnit val="25"/>
        <c:minorUnit val="12.5"/>
      </c:valAx>
      <c:spPr>
        <a:noFill/>
        <a:ln w="12700" cap="flat">
          <a:noFill/>
          <a:miter lim="400000"/>
        </a:ln>
        <a:effectLst/>
      </c:spPr>
    </c:plotArea>
    <c:legend>
      <c:legendPos val="b"/>
      <c:layout>
        <c:manualLayout>
          <c:xMode val="edge"/>
          <c:yMode val="edge"/>
          <c:x val="0"/>
          <c:y val="0.92091599999999996"/>
          <c:w val="0.60754900000000001"/>
          <c:h val="7.9084500000000002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D935-44C1-9F87-6A869DB62A33}"/>
              </c:ext>
            </c:extLst>
          </c:dPt>
          <c:dPt>
            <c:idx val="1"/>
            <c:bubble3D val="0"/>
            <c:spPr>
              <a:solidFill>
                <a:srgbClr val="67FBB0"/>
              </a:solidFill>
              <a:ln w="12700" cap="flat">
                <a:noFill/>
                <a:miter lim="400000"/>
              </a:ln>
              <a:effectLst/>
            </c:spPr>
            <c:extLst>
              <c:ext xmlns:c16="http://schemas.microsoft.com/office/drawing/2014/chart" uri="{C3380CC4-5D6E-409C-BE32-E72D297353CC}">
                <c16:uniqueId val="{00000002-D935-44C1-9F87-6A869DB62A33}"/>
              </c:ext>
            </c:extLst>
          </c:dPt>
          <c:cat>
            <c:strRef>
              <c:f>Sheet1!$B$1:$C$1</c:f>
              <c:strCache>
                <c:ptCount val="2"/>
                <c:pt idx="0">
                  <c:v>2007</c:v>
                </c:pt>
                <c:pt idx="1">
                  <c:v>2008</c:v>
                </c:pt>
              </c:strCache>
            </c:strRef>
          </c:cat>
          <c:val>
            <c:numRef>
              <c:f>Sheet1!$B$2:$C$2</c:f>
              <c:numCache>
                <c:formatCode>General</c:formatCode>
                <c:ptCount val="2"/>
                <c:pt idx="0">
                  <c:v>91</c:v>
                </c:pt>
                <c:pt idx="1">
                  <c:v>45</c:v>
                </c:pt>
              </c:numCache>
            </c:numRef>
          </c:val>
          <c:extLst>
            <c:ext xmlns:c16="http://schemas.microsoft.com/office/drawing/2014/chart" uri="{C3380CC4-5D6E-409C-BE32-E72D297353CC}">
              <c16:uniqueId val="{00000003-D935-44C1-9F87-6A869DB62A33}"/>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DA57-4225-BF1F-1A072B840B46}"/>
              </c:ext>
            </c:extLst>
          </c:dPt>
          <c:dPt>
            <c:idx val="1"/>
            <c:bubble3D val="0"/>
            <c:spPr>
              <a:solidFill>
                <a:srgbClr val="38FA95"/>
              </a:solidFill>
              <a:ln w="12700" cap="flat">
                <a:noFill/>
                <a:miter lim="400000"/>
              </a:ln>
              <a:effectLst/>
            </c:spPr>
            <c:extLst>
              <c:ext xmlns:c16="http://schemas.microsoft.com/office/drawing/2014/chart" uri="{C3380CC4-5D6E-409C-BE32-E72D297353CC}">
                <c16:uniqueId val="{00000002-DA57-4225-BF1F-1A072B840B46}"/>
              </c:ext>
            </c:extLst>
          </c:dPt>
          <c:cat>
            <c:strRef>
              <c:f>Sheet1!$B$1:$C$1</c:f>
              <c:strCache>
                <c:ptCount val="2"/>
                <c:pt idx="0">
                  <c:v>2007</c:v>
                </c:pt>
                <c:pt idx="1">
                  <c:v>2008</c:v>
                </c:pt>
              </c:strCache>
            </c:strRef>
          </c:cat>
          <c:val>
            <c:numRef>
              <c:f>Sheet1!$B$2:$C$2</c:f>
              <c:numCache>
                <c:formatCode>General</c:formatCode>
                <c:ptCount val="2"/>
                <c:pt idx="0">
                  <c:v>50</c:v>
                </c:pt>
                <c:pt idx="1">
                  <c:v>50</c:v>
                </c:pt>
              </c:numCache>
            </c:numRef>
          </c:val>
          <c:extLst>
            <c:ext xmlns:c16="http://schemas.microsoft.com/office/drawing/2014/chart" uri="{C3380CC4-5D6E-409C-BE32-E72D297353CC}">
              <c16:uniqueId val="{00000003-DA57-4225-BF1F-1A072B840B46}"/>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solidFill>
              <a:srgbClr val="1CCD6C"/>
            </a:solidFill>
            <a:ln w="12700" cap="flat">
              <a:noFill/>
              <a:miter lim="400000"/>
            </a:ln>
            <a:effectLst/>
          </c:spPr>
          <c:dPt>
            <c:idx val="0"/>
            <c:bubble3D val="0"/>
            <c:extLst>
              <c:ext xmlns:c16="http://schemas.microsoft.com/office/drawing/2014/chart" uri="{C3380CC4-5D6E-409C-BE32-E72D297353CC}">
                <c16:uniqueId val="{00000000-1605-4ADD-A399-99FA2B678094}"/>
              </c:ext>
            </c:extLst>
          </c:dPt>
          <c:dPt>
            <c:idx val="1"/>
            <c:bubble3D val="0"/>
            <c:spPr>
              <a:solidFill>
                <a:srgbClr val="38FA95"/>
              </a:solidFill>
              <a:ln w="12700" cap="flat">
                <a:noFill/>
                <a:miter lim="400000"/>
              </a:ln>
              <a:effectLst/>
            </c:spPr>
            <c:extLst>
              <c:ext xmlns:c16="http://schemas.microsoft.com/office/drawing/2014/chart" uri="{C3380CC4-5D6E-409C-BE32-E72D297353CC}">
                <c16:uniqueId val="{00000002-1605-4ADD-A399-99FA2B678094}"/>
              </c:ext>
            </c:extLst>
          </c:dPt>
          <c:cat>
            <c:strRef>
              <c:f>Sheet1!$B$1:$C$1</c:f>
              <c:strCache>
                <c:ptCount val="2"/>
                <c:pt idx="0">
                  <c:v>2007</c:v>
                </c:pt>
                <c:pt idx="1">
                  <c:v>2008</c:v>
                </c:pt>
              </c:strCache>
            </c:strRef>
          </c:cat>
          <c:val>
            <c:numRef>
              <c:f>Sheet1!$B$2:$C$2</c:f>
              <c:numCache>
                <c:formatCode>General</c:formatCode>
                <c:ptCount val="2"/>
                <c:pt idx="0">
                  <c:v>50</c:v>
                </c:pt>
                <c:pt idx="1">
                  <c:v>10</c:v>
                </c:pt>
              </c:numCache>
            </c:numRef>
          </c:val>
          <c:extLst>
            <c:ext xmlns:c16="http://schemas.microsoft.com/office/drawing/2014/chart" uri="{C3380CC4-5D6E-409C-BE32-E72D297353CC}">
              <c16:uniqueId val="{00000003-1605-4ADD-A399-99FA2B678094}"/>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9.7745600000000002E-2"/>
          <c:y val="0.17921200000000001"/>
          <c:w val="0.863425"/>
          <c:h val="0.55168399999999995"/>
        </c:manualLayout>
      </c:layout>
      <c:lineChart>
        <c:grouping val="standard"/>
        <c:varyColors val="0"/>
        <c:ser>
          <c:idx val="0"/>
          <c:order val="0"/>
          <c:tx>
            <c:strRef>
              <c:f>Sheet1!$A$2</c:f>
              <c:strCache>
                <c:ptCount val="1"/>
                <c:pt idx="0">
                  <c:v>Region 2</c:v>
                </c:pt>
              </c:strCache>
            </c:strRef>
          </c:tx>
          <c:spPr>
            <a:ln w="38100" cap="flat">
              <a:solidFill>
                <a:srgbClr val="1CCD6C"/>
              </a:solidFill>
              <a:prstDash val="solid"/>
              <a:miter lim="400000"/>
            </a:ln>
            <a:effectLst/>
          </c:spPr>
          <c:marker>
            <c:symbol val="circle"/>
            <c:size val="14"/>
            <c:spPr>
              <a:solidFill>
                <a:srgbClr val="1CCD6C"/>
              </a:solidFill>
              <a:ln w="76200" cap="flat">
                <a:solidFill>
                  <a:srgbClr val="1CCD6C">
                    <a:alpha val="38000"/>
                  </a:srgbClr>
                </a:solidFill>
                <a:prstDash val="solid"/>
                <a:miter lim="400000"/>
              </a:ln>
              <a:effectLst/>
            </c:spPr>
          </c:marker>
          <c:cat>
            <c:strRef>
              <c:f>Sheet1!$B$1:$E$1</c:f>
              <c:strCache>
                <c:ptCount val="4"/>
                <c:pt idx="0">
                  <c:v>2020</c:v>
                </c:pt>
                <c:pt idx="1">
                  <c:v>2025</c:v>
                </c:pt>
                <c:pt idx="2">
                  <c:v>2030</c:v>
                </c:pt>
                <c:pt idx="3">
                  <c:v>2035</c:v>
                </c:pt>
              </c:strCache>
            </c:strRef>
          </c:cat>
          <c:val>
            <c:numRef>
              <c:f>Sheet1!$B$2:$E$2</c:f>
              <c:numCache>
                <c:formatCode>General</c:formatCode>
                <c:ptCount val="4"/>
                <c:pt idx="0">
                  <c:v>25</c:v>
                </c:pt>
                <c:pt idx="1">
                  <c:v>15</c:v>
                </c:pt>
                <c:pt idx="2">
                  <c:v>70</c:v>
                </c:pt>
                <c:pt idx="3">
                  <c:v>58</c:v>
                </c:pt>
              </c:numCache>
            </c:numRef>
          </c:val>
          <c:smooth val="0"/>
          <c:extLst>
            <c:ext xmlns:c16="http://schemas.microsoft.com/office/drawing/2014/chart" uri="{C3380CC4-5D6E-409C-BE32-E72D297353CC}">
              <c16:uniqueId val="{00000000-333B-4EFD-A212-B1E1CFB2CF94}"/>
            </c:ext>
          </c:extLst>
        </c:ser>
        <c:dLbls>
          <c:showLegendKey val="0"/>
          <c:showVal val="0"/>
          <c:showCatName val="0"/>
          <c:showSerName val="0"/>
          <c:showPercent val="0"/>
          <c:showBubbleSize val="0"/>
        </c:dLbls>
        <c:marker val="1"/>
        <c:smooth val="0"/>
        <c:axId val="-2115529640"/>
        <c:axId val="-2115522568"/>
      </c:lineChart>
      <c:catAx>
        <c:axId val="-2115529640"/>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522568"/>
        <c:crosses val="autoZero"/>
        <c:auto val="1"/>
        <c:lblAlgn val="ctr"/>
        <c:lblOffset val="100"/>
        <c:noMultiLvlLbl val="1"/>
      </c:catAx>
      <c:valAx>
        <c:axId val="-2115522568"/>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529640"/>
        <c:crosses val="autoZero"/>
        <c:crossBetween val="midCat"/>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18"/>
  <c:chart>
    <c:autoTitleDeleted val="1"/>
    <c:plotArea>
      <c:layout>
        <c:manualLayout>
          <c:layoutTarget val="inner"/>
          <c:xMode val="edge"/>
          <c:yMode val="edge"/>
          <c:x val="7.6044399999999998E-2"/>
          <c:y val="6.3754400000000003E-2"/>
          <c:w val="0.89086200000000004"/>
          <c:h val="0.63448899999999997"/>
        </c:manualLayout>
      </c:layout>
      <c:areaChart>
        <c:grouping val="standard"/>
        <c:varyColors val="0"/>
        <c:ser>
          <c:idx val="1"/>
          <c:order val="0"/>
          <c:tx>
            <c:strRef>
              <c:f>Sheet1!$A$3</c:f>
              <c:strCache>
                <c:ptCount val="1"/>
                <c:pt idx="0">
                  <c:v>Region 2</c:v>
                </c:pt>
              </c:strCache>
            </c:strRef>
          </c:tx>
          <c:spPr>
            <a:solidFill>
              <a:srgbClr val="B0EDC3"/>
            </a:solidFill>
            <a:ln w="76200" cap="flat">
              <a:noFill/>
              <a:miter lim="400000"/>
            </a:ln>
            <a:effectLst/>
          </c:spPr>
          <c:cat>
            <c:strRef>
              <c:f>Sheet1!$B$1:$E$1</c:f>
              <c:strCache>
                <c:ptCount val="4"/>
                <c:pt idx="0">
                  <c:v>2020</c:v>
                </c:pt>
                <c:pt idx="1">
                  <c:v>2025</c:v>
                </c:pt>
                <c:pt idx="2">
                  <c:v>2030</c:v>
                </c:pt>
                <c:pt idx="3">
                  <c:v>2035</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0-CF39-411F-ACB3-43DB9998CB27}"/>
            </c:ext>
          </c:extLst>
        </c:ser>
        <c:ser>
          <c:idx val="0"/>
          <c:order val="1"/>
          <c:tx>
            <c:strRef>
              <c:f>Sheet1!$A$2</c:f>
              <c:strCache>
                <c:ptCount val="1"/>
                <c:pt idx="0">
                  <c:v>Region 1</c:v>
                </c:pt>
              </c:strCache>
            </c:strRef>
          </c:tx>
          <c:spPr>
            <a:solidFill>
              <a:srgbClr val="C8FCC0"/>
            </a:solidFill>
            <a:ln w="76200" cap="flat">
              <a:noFill/>
              <a:miter lim="400000"/>
            </a:ln>
            <a:effectLst/>
          </c:spPr>
          <c:cat>
            <c:strRef>
              <c:f>Sheet1!$B$1:$E$1</c:f>
              <c:strCache>
                <c:ptCount val="4"/>
                <c:pt idx="0">
                  <c:v>2020</c:v>
                </c:pt>
                <c:pt idx="1">
                  <c:v>2025</c:v>
                </c:pt>
                <c:pt idx="2">
                  <c:v>2030</c:v>
                </c:pt>
                <c:pt idx="3">
                  <c:v>2035</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1-CF39-411F-ACB3-43DB9998CB27}"/>
            </c:ext>
          </c:extLst>
        </c:ser>
        <c:dLbls>
          <c:showLegendKey val="0"/>
          <c:showVal val="0"/>
          <c:showCatName val="0"/>
          <c:showSerName val="0"/>
          <c:showPercent val="0"/>
          <c:showBubbleSize val="0"/>
        </c:dLbls>
        <c:axId val="-2115391352"/>
        <c:axId val="-2115386104"/>
      </c:areaChart>
      <c:catAx>
        <c:axId val="-21153913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2000" b="0" i="0" u="none" strike="noStrike">
                <a:solidFill>
                  <a:srgbClr val="3C3C3C"/>
                </a:solidFill>
                <a:latin typeface="Avenir Next"/>
              </a:defRPr>
            </a:pPr>
            <a:endParaRPr lang="en-US"/>
          </a:p>
        </c:txPr>
        <c:crossAx val="-2115386104"/>
        <c:crosses val="autoZero"/>
        <c:auto val="1"/>
        <c:lblAlgn val="ctr"/>
        <c:lblOffset val="100"/>
        <c:noMultiLvlLbl val="1"/>
      </c:catAx>
      <c:valAx>
        <c:axId val="-2115386104"/>
        <c:scaling>
          <c:orientation val="minMax"/>
        </c:scaling>
        <c:delete val="0"/>
        <c:axPos val="l"/>
        <c:majorGridlines>
          <c:spPr>
            <a:ln w="12700" cap="flat">
              <a:solidFill>
                <a:srgbClr val="ECEDEF"/>
              </a:solidFill>
              <a:prstDash val="solid"/>
              <a:miter lim="400000"/>
            </a:ln>
          </c:spPr>
        </c:majorGridlines>
        <c:numFmt formatCode="General" sourceLinked="0"/>
        <c:majorTickMark val="none"/>
        <c:minorTickMark val="none"/>
        <c:tickLblPos val="nextTo"/>
        <c:spPr>
          <a:ln w="12700" cap="flat">
            <a:noFill/>
            <a:miter lim="400000"/>
          </a:ln>
        </c:spPr>
        <c:txPr>
          <a:bodyPr rot="0"/>
          <a:lstStyle/>
          <a:p>
            <a:pPr>
              <a:defRPr sz="2000" b="0" i="0" u="none" strike="noStrike">
                <a:solidFill>
                  <a:srgbClr val="3C3C3C"/>
                </a:solidFill>
                <a:latin typeface="Avenir Next"/>
              </a:defRPr>
            </a:pPr>
            <a:endParaRPr lang="en-US"/>
          </a:p>
        </c:txPr>
        <c:crossAx val="-2115391352"/>
        <c:crosses val="autoZero"/>
        <c:crossBetween val="midCat"/>
        <c:majorUnit val="25"/>
        <c:minorUnit val="12.5"/>
      </c:valAx>
      <c:spPr>
        <a:noFill/>
        <a:ln w="12700" cap="flat">
          <a:noFill/>
          <a:miter lim="400000"/>
        </a:ln>
        <a:effectLst/>
      </c:spPr>
    </c:plotArea>
    <c:legend>
      <c:legendPos val="b"/>
      <c:layout>
        <c:manualLayout>
          <c:xMode val="edge"/>
          <c:yMode val="edge"/>
          <c:x val="7.6239599999999999E-3"/>
          <c:y val="0.92374599999999996"/>
          <c:w val="0.55155299999999996"/>
          <c:h val="7.62544E-2"/>
        </c:manualLayout>
      </c:layout>
      <c:overlay val="1"/>
      <c:spPr>
        <a:noFill/>
        <a:ln w="12700" cap="flat">
          <a:noFill/>
          <a:miter lim="400000"/>
        </a:ln>
        <a:effectLst/>
      </c:spPr>
      <c:txPr>
        <a:bodyPr rot="0"/>
        <a:lstStyle/>
        <a:p>
          <a:pPr>
            <a:defRPr sz="2000" b="0" i="0" u="none" strike="noStrike">
              <a:solidFill>
                <a:srgbClr val="3C3C3C"/>
              </a:solidFill>
              <a:latin typeface="Avenir Next"/>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1143000" y="685800"/>
            <a:ext cx="4572000" cy="3429000"/>
          </a:xfrm>
          <a:prstGeom prst="rect">
            <a:avLst/>
          </a:prstGeom>
        </p:spPr>
        <p:txBody>
          <a:bodyPr/>
          <a:lstStyle/>
          <a:p>
            <a:endParaRPr/>
          </a:p>
        </p:txBody>
      </p:sp>
      <p:sp>
        <p:nvSpPr>
          <p:cNvPr id="371" name="Shape 37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81420731"/>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sz="4000" dirty="0"/>
              <a:t>U.S. wartime veterans serving their fellow veterans, supporting our nation’s troops, mentoring young people, volunteering in communities and promoting patriotism throughout the United States and beyond: This is The American Legion.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rPr dirty="0"/>
              <a:t>Today, new generations of American Legion members meet the changing needs of veterans, the military, families and communities. American Legion posts, for instance, are sprouting up on college campuses to help veteran students understand their 21st century education benefits. Post 911</a:t>
            </a:r>
            <a:r>
              <a:rPr lang="en-US" dirty="0"/>
              <a:t> </a:t>
            </a:r>
            <a:r>
              <a:rPr dirty="0"/>
              <a:t>generation veterans are assuming leadership roles in The American Legion, offering vibrant new programs and services while still connected to the deeper values and legacy of the organization.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r>
              <a:rPr dirty="0"/>
              <a:t>The Veterans Affairs &amp; Rehabilitation arm of The American Legion performs a diverse array of services to help veterans and their families navigate VA and state veterans benefits systems. More than 2,500 accredited American Legion service officers are assisting no fewer than 750,000 veterans at any one time. These compassionate professionals help with disability benefits applications, health care, education opportunities, jobs and much more.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r>
              <a:t>The American Legion Veterans Education and Employment Division coordinates and supports hundreds of job fairs and career events, provides business consultation, help for student veterans and relief for those who have fallen into homelessness.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rPr dirty="0"/>
              <a:t>Boys State and Boys Nation teach young men not only how a democratic form of government works, but also why it’s important. American Legion Oratorical Contests not only help young people with their public-speaking skills, they also teach them to research, understand and appreciate the U.S. Constitution. American Legion Baseball, Junior Shooting Sports, Law Cadet programs and hundreds of scholarship opportunities are among the many ways the Legion improves lives </a:t>
            </a:r>
            <a:r>
              <a:rPr lang="en-US" dirty="0"/>
              <a:t>of young people.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r>
              <a:t>The American Legion’s National Security mission centers on quality of life for members of the U.S. Armed Forces, National Guard and Reserves. The mission also includes fighting in Washington for Defense funding that will protect American forces in harm’s way. Support for fair military retirement benefits and TRICARE also fit under the Legion’s National Security umbrella.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r>
              <a:rPr dirty="0"/>
              <a:t>As ambassadors of American patriotism, no one compares to The American Legion. Respect for the U.S. Flag and the rules that govern its proper display are top priorities to those who served the nation under the Colors. The Legion also stands strong for naturalization and legal citizenship, respect for patriotic holidays and ceremonies, protection of military and veteran monuments and more.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Shape 491"/>
          <p:cNvSpPr>
            <a:spLocks noGrp="1" noRot="1" noChangeAspect="1"/>
          </p:cNvSpPr>
          <p:nvPr>
            <p:ph type="sldImg"/>
          </p:nvPr>
        </p:nvSpPr>
        <p:spPr>
          <a:prstGeom prst="rect">
            <a:avLst/>
          </a:prstGeom>
        </p:spPr>
        <p:txBody>
          <a:bodyPr/>
          <a:lstStyle/>
          <a:p>
            <a:endParaRPr/>
          </a:p>
        </p:txBody>
      </p:sp>
      <p:sp>
        <p:nvSpPr>
          <p:cNvPr id="492" name="Shape 492"/>
          <p:cNvSpPr>
            <a:spLocks noGrp="1"/>
          </p:cNvSpPr>
          <p:nvPr>
            <p:ph type="body" sz="quarter" idx="1"/>
          </p:nvPr>
        </p:nvSpPr>
        <p:spPr>
          <a:prstGeom prst="rect">
            <a:avLst/>
          </a:prstGeom>
        </p:spPr>
        <p:txBody>
          <a:bodyPr/>
          <a:lstStyle/>
          <a:p>
            <a:r>
              <a:rPr dirty="0"/>
              <a:t>In times of catastrophe, The American Legion Family goes to work. The National Emergency Fund provides cash grants for veterans whose lives are turned upside-down by floods, fires, tornadoes and other natural disasters. The Legion also provides firsthand support and relief for displaced families. In many communities, American Legion posts are vital to </a:t>
            </a:r>
            <a:r>
              <a:rPr lang="en-US" dirty="0"/>
              <a:t>local </a:t>
            </a:r>
            <a:r>
              <a:rPr dirty="0"/>
              <a:t>civil defense programs. </a:t>
            </a:r>
          </a:p>
          <a:p>
            <a:endParaRPr dirty="0"/>
          </a:p>
          <a:p>
            <a:r>
              <a:rPr dirty="0"/>
              <a:t>The Legion also provides Temporary Financial Assistance relief to military families with children at home when they fall on difficult times. The Legion’s Family Support Network is also available for military and veteran families that </a:t>
            </a:r>
            <a:r>
              <a:rPr lang="en-US" dirty="0"/>
              <a:t>can </a:t>
            </a:r>
            <a:r>
              <a:rPr dirty="0"/>
              <a:t>use volunteer help.</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p>
            <a:r>
              <a:t>Memorials, cemeteries, monuments and special events to honor past battles and the men and women who served in them are sacred to The American Legion. Thousands of American Legion honor guards officiate at veteran funeral services each year. All flags that fly over U.S. military graves in foreign countries are provided free of charge by The American Legion.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Shape 505"/>
          <p:cNvSpPr>
            <a:spLocks noGrp="1" noRot="1" noChangeAspect="1"/>
          </p:cNvSpPr>
          <p:nvPr>
            <p:ph type="sldImg"/>
          </p:nvPr>
        </p:nvSpPr>
        <p:spPr>
          <a:prstGeom prst="rect">
            <a:avLst/>
          </a:prstGeom>
        </p:spPr>
        <p:txBody>
          <a:bodyPr/>
          <a:lstStyle/>
          <a:p>
            <a:endParaRPr/>
          </a:p>
        </p:txBody>
      </p:sp>
      <p:sp>
        <p:nvSpPr>
          <p:cNvPr id="506" name="Shape 506"/>
          <p:cNvSpPr>
            <a:spLocks noGrp="1"/>
          </p:cNvSpPr>
          <p:nvPr>
            <p:ph type="body" sz="quarter" idx="1"/>
          </p:nvPr>
        </p:nvSpPr>
        <p:spPr>
          <a:prstGeom prst="rect">
            <a:avLst/>
          </a:prstGeom>
        </p:spPr>
        <p:txBody>
          <a:bodyPr/>
          <a:lstStyle/>
          <a:p>
            <a:r>
              <a:t>Every major American Legion initiative – from Boys State to Legion Riders to Junior Shooting Sports – was at first a local idea. American Legion posts work closely with schools, businesses, civic organizations and local governments to ensure that the values of those who served in uniform are shared and understood by their friends and neighbors.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Legacy and vision. That is the motto of The American Legion’s coming 100th anniversary celebration. The military men and women who formed The American Legion in 1919 resolved to serve one another and their communities, states and nation without regard for personal gain. Such was the vision of what would become the nation’s largest veterans organization, one that has outlasted thousands of other associations and businesses, and continues to make differences everywhere.</a:t>
            </a:r>
          </a:p>
          <a:p>
            <a:r>
              <a:t>You can learn more about The American Legion at www.legion.org, or on Facebook and Twitter.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r>
              <a:rPr dirty="0"/>
              <a:t>With more than 2.1 million members, The American Legion is the nation’s largest veterans service organization. Since its founding shortly after the end of World War I, The American Legion has dedicated itself to four main pillars of service: Veterans, Defense, Youth and Americanism.</a:t>
            </a:r>
          </a:p>
          <a:p>
            <a:endParaRPr dirty="0"/>
          </a:p>
          <a:p>
            <a:r>
              <a:rPr dirty="0"/>
              <a:t>In service to VETERANS, The American Legion provides free benefits counseling, advocacy for </a:t>
            </a:r>
            <a:r>
              <a:rPr lang="en-US" dirty="0"/>
              <a:t>superior </a:t>
            </a:r>
            <a:r>
              <a:rPr dirty="0"/>
              <a:t>health care, support for veterans making the transition to civilian careers and help for the homeless.</a:t>
            </a:r>
          </a:p>
          <a:p>
            <a:endParaRPr dirty="0"/>
          </a:p>
          <a:p>
            <a:r>
              <a:rPr dirty="0"/>
              <a:t>In service to THOSE WHO DEFEND OUR NATION, The American Legion promotes a </a:t>
            </a:r>
            <a:r>
              <a:rPr lang="en-US" dirty="0"/>
              <a:t>decent</a:t>
            </a:r>
            <a:r>
              <a:rPr lang="en-US" baseline="0" dirty="0"/>
              <a:t> </a:t>
            </a:r>
            <a:r>
              <a:rPr dirty="0"/>
              <a:t>quality of life, an adequately funded Department of Defense, fair military retirement benefits, free discharge review services and, at the local level, home-front support for the men and women in harm’s way.</a:t>
            </a:r>
          </a:p>
          <a:p>
            <a:endParaRPr dirty="0"/>
          </a:p>
          <a:p>
            <a:r>
              <a:rPr dirty="0"/>
              <a:t>In support of our nation’s YOUTH, The American Legion provides and operates life-changing programs including Boys State and Boys Nation, American Legion Baseball, Junior Shooting Sports, oratorical competitions, Scouting units and much more.</a:t>
            </a:r>
          </a:p>
          <a:p>
            <a:endParaRPr dirty="0"/>
          </a:p>
          <a:p>
            <a:r>
              <a:rPr dirty="0"/>
              <a:t>As leading ambassadors of AMERICANISM, The American Legion provides U.S. Flag education, leads patriotic ceremonies and services, promotes legal citizenship and naturalization and more.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rPr lang="en-US" sz="4000" dirty="0"/>
              <a:t>USE THIS SLIDE FOR ANY LOCALIZATION</a:t>
            </a:r>
            <a:r>
              <a:rPr lang="en-US" sz="4000" baseline="0" dirty="0"/>
              <a:t> NEEDED – POST, DISTRICT, DEPARTMENT OR DIVISIONAL CONTACTS AS APPROPRIATE. If not needed – delete </a:t>
            </a:r>
            <a:r>
              <a:rPr lang="en-US" sz="4000" baseline="0"/>
              <a:t>text box and </a:t>
            </a:r>
            <a:r>
              <a:rPr lang="en-US" sz="4000" baseline="0" dirty="0"/>
              <a:t>leave the space blank</a:t>
            </a:r>
            <a:endParaRPr sz="4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r>
              <a:rPr dirty="0"/>
              <a:t>In addition to the 2.1 million wartime veterans who are members of The American, the American Legion Family also consists of The American Legion Auxiliary with nearly 1 million members and Sons of The American Legion, male descendants of U.S. wartime veterans, who number more than 360,000.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r>
              <a:t>The American Legion works through nearly 13,500 local posts around the world. Each U.S. state has an American Legion department and local posts within it. In addition to the U.S. state departments, American Legion departments operate in the District of Columbia, France, Mexico, Puerto Rico and the Philippines. Whether it’s a rural county, an urban neighborhood, a college campus, a military community, a state capital or Capitol Hill, The American Legion has multiple community footprints, large and small.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hape 417"/>
          <p:cNvSpPr>
            <a:spLocks noGrp="1" noRot="1" noChangeAspect="1"/>
          </p:cNvSpPr>
          <p:nvPr>
            <p:ph type="sldImg"/>
          </p:nvPr>
        </p:nvSpPr>
        <p:spPr>
          <a:prstGeom prst="rect">
            <a:avLst/>
          </a:prstGeom>
        </p:spPr>
        <p:txBody>
          <a:bodyPr/>
          <a:lstStyle/>
          <a:p>
            <a:endParaRPr/>
          </a:p>
        </p:txBody>
      </p:sp>
      <p:sp>
        <p:nvSpPr>
          <p:cNvPr id="418" name="Shape 418"/>
          <p:cNvSpPr>
            <a:spLocks noGrp="1"/>
          </p:cNvSpPr>
          <p:nvPr>
            <p:ph type="body" sz="quarter" idx="1"/>
          </p:nvPr>
        </p:nvSpPr>
        <p:spPr>
          <a:prstGeom prst="rect">
            <a:avLst/>
          </a:prstGeom>
        </p:spPr>
        <p:txBody>
          <a:bodyPr/>
          <a:lstStyle/>
          <a:p>
            <a:r>
              <a:rPr dirty="0"/>
              <a:t>The American Legion was founded in March 1919 in Paris, France, by a group of U.S. World War I veterans still occupying Europe</a:t>
            </a:r>
            <a:r>
              <a:rPr lang="en-US" dirty="0"/>
              <a:t>.</a:t>
            </a:r>
            <a:r>
              <a:rPr lang="en-US" baseline="0" dirty="0"/>
              <a:t> They </a:t>
            </a:r>
            <a:r>
              <a:rPr dirty="0"/>
              <a:t>were deeply concerned about the welfare of their fellow veterans</a:t>
            </a:r>
            <a:r>
              <a:rPr lang="en-US" dirty="0"/>
              <a:t> returning home,</a:t>
            </a:r>
            <a:r>
              <a:rPr dirty="0"/>
              <a:t> and their families. Often, World War I veterans </a:t>
            </a:r>
            <a:r>
              <a:rPr lang="en-US" dirty="0"/>
              <a:t>resumed civilian</a:t>
            </a:r>
            <a:r>
              <a:rPr lang="en-US" baseline="0" dirty="0"/>
              <a:t> lives </a:t>
            </a:r>
            <a:r>
              <a:rPr dirty="0"/>
              <a:t>dramatically changed: severely wounded, gassed or suffering from what was then known as “shell shock.” The American Legion’s founders established enduring priorities to help those veterans and their families and, along the way, strengthen communities </a:t>
            </a:r>
            <a:r>
              <a:rPr lang="en-US" dirty="0"/>
              <a:t>everywhere</a:t>
            </a: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rPr dirty="0"/>
              <a:t>Throughout its first century, The American Legion led many significant movements that changed the course of the nation and improved the lives of millions. It was The American Legion that arranged a national flag conference in 1923 that led to the acceptance of U.S. Flag Code and, eventually, adoption by Congress. Prior to that, there were no standard rules for treatment and respect for our nation’s colors.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t>In its first decade, The American Legion worked tirelessly to ensure that wounded, sick and suffering war veterans had adequate health care. That work included convincing the federal government to consolidate many bureaus, offices and risk management agencies into one entity in 1930: The Veterans Administration.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p>
            <a:r>
              <a:t>The American Legion’s founding generation made its most significant contribution to the nation in 1943 and 1944. The Servicemen’s Readjustment Act of 1944 – which has been described as the most significant social legislation of the 20th century – was developed, drafted and brought to passage by The American Legion. College benefits, business assistance, low-interest home loans and improved VA health-care services were among the many ways the GI Bill changed America. </a:t>
            </a:r>
          </a:p>
          <a:p>
            <a:endParaRPr/>
          </a:p>
          <a:p>
            <a:r>
              <a:t>Instead of economic disaster when the troops came home from World War II, the nation enjoyed a half-century of prosperity. Critics said the GI Bill would break the treasury. Instead, it has been estimated that for every dollar invested in the GI Bill, seven dollars returned to the U.S. economy. The American Legion has fought to ensure that the GI Bill is relevant, updated and just as effective for veterans of the Post 911 era.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Throughout its first century, The American Legion has fought for fairness to veterans who were exposed to toxic chemicals or suffered other service-connected health conditions while in the military. During the 1980s, The American Legion and Columbia University led a national study that defied federal government findings and revealed that wartime exposure to the defoliant Agent Orange had caused many illnesses and deaths. Today, </a:t>
            </a:r>
            <a:r>
              <a:rPr lang="en-US" dirty="0"/>
              <a:t>because</a:t>
            </a:r>
            <a:r>
              <a:rPr lang="en-US" baseline="0" dirty="0"/>
              <a:t> of that work, </a:t>
            </a:r>
            <a:r>
              <a:rPr dirty="0"/>
              <a:t>exposure to Agent Orange is blamed for many service-connected illnesses.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chart" Target="../charts/chart5.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Photo">
    <p:spTree>
      <p:nvGrpSpPr>
        <p:cNvPr id="1" name=""/>
        <p:cNvGrpSpPr/>
        <p:nvPr/>
      </p:nvGrpSpPr>
      <p:grpSpPr>
        <a:xfrm>
          <a:off x="0" y="0"/>
          <a:ext cx="0" cy="0"/>
          <a:chOff x="0" y="0"/>
          <a:chExt cx="0" cy="0"/>
        </a:xfrm>
      </p:grpSpPr>
      <p:sp>
        <p:nvSpPr>
          <p:cNvPr id="18" name="Shape 18"/>
          <p:cNvSpPr>
            <a:spLocks noGrp="1"/>
          </p:cNvSpPr>
          <p:nvPr>
            <p:ph type="pic" idx="13"/>
          </p:nvPr>
        </p:nvSpPr>
        <p:spPr>
          <a:xfrm>
            <a:off x="-12700" y="368300"/>
            <a:ext cx="13030200" cy="4127500"/>
          </a:xfrm>
          <a:prstGeom prst="rect">
            <a:avLst/>
          </a:prstGeom>
        </p:spPr>
        <p:txBody>
          <a:bodyPr lIns="91439" tIns="45719" rIns="91439" bIns="45719" anchor="t"/>
          <a:lstStyle/>
          <a:p>
            <a:endParaRPr/>
          </a:p>
        </p:txBody>
      </p:sp>
      <p:sp>
        <p:nvSpPr>
          <p:cNvPr id="19" name="Shape 19"/>
          <p:cNvSpPr>
            <a:spLocks noGrp="1"/>
          </p:cNvSpPr>
          <p:nvPr>
            <p:ph type="body" sz="quarter" idx="14"/>
          </p:nvPr>
        </p:nvSpPr>
        <p:spPr>
          <a:xfrm>
            <a:off x="2616200" y="5340350"/>
            <a:ext cx="7759700" cy="2184400"/>
          </a:xfrm>
          <a:prstGeom prst="rect">
            <a:avLst/>
          </a:prstGeom>
        </p:spPr>
        <p:txBody>
          <a:bodyPr>
            <a:spAutoFit/>
          </a:bodyPr>
          <a:lstStyle>
            <a:lvl1pPr marL="0" indent="0" algn="ctr">
              <a:spcBef>
                <a:spcPts val="0"/>
              </a:spcBef>
              <a:buSzTx/>
              <a:buNone/>
              <a:defRPr sz="12000" cap="all">
                <a:solidFill>
                  <a:srgbClr val="A4A4A4"/>
                </a:solidFill>
                <a:latin typeface="Avenir Next Ultra Light"/>
                <a:ea typeface="Avenir Next Ultra Light"/>
                <a:cs typeface="Avenir Next Ultra Light"/>
                <a:sym typeface="Avenir Next Ultra Light"/>
              </a:defRPr>
            </a:lvl1pPr>
          </a:lstStyle>
          <a:p>
            <a:r>
              <a:t>Ecology</a:t>
            </a:r>
          </a:p>
        </p:txBody>
      </p:sp>
      <p:sp>
        <p:nvSpPr>
          <p:cNvPr id="20" name="Shape 20"/>
          <p:cNvSpPr>
            <a:spLocks noGrp="1"/>
          </p:cNvSpPr>
          <p:nvPr>
            <p:ph type="body" sz="quarter" idx="15"/>
          </p:nvPr>
        </p:nvSpPr>
        <p:spPr>
          <a:xfrm>
            <a:off x="3225800" y="7289800"/>
            <a:ext cx="6553200" cy="584200"/>
          </a:xfrm>
          <a:prstGeom prst="rect">
            <a:avLst/>
          </a:prstGeom>
        </p:spPr>
        <p:txBody>
          <a:bodyPr>
            <a:spAutoFit/>
          </a:bodyPr>
          <a:lstStyle>
            <a:lvl1pPr marL="0" indent="0" algn="ctr">
              <a:lnSpc>
                <a:spcPts val="5000"/>
              </a:lnSpc>
              <a:spcBef>
                <a:spcPts val="0"/>
              </a:spcBef>
              <a:buSzTx/>
              <a:buNone/>
              <a:defRPr sz="2800">
                <a:solidFill>
                  <a:srgbClr val="A4A4A4"/>
                </a:solidFill>
                <a:latin typeface="+mj-lt"/>
                <a:ea typeface="+mj-ea"/>
                <a:cs typeface="+mj-cs"/>
                <a:sym typeface="Avenir Next"/>
              </a:defRPr>
            </a:lvl1pPr>
          </a:lstStyle>
          <a:p>
            <a:r>
              <a:t>autem vel eum iriure dolor in hendrerit</a:t>
            </a:r>
          </a:p>
        </p:txBody>
      </p:sp>
      <p:sp>
        <p:nvSpPr>
          <p:cNvPr id="21" name="Shape 21"/>
          <p:cNvSpPr>
            <a:spLocks noGrp="1"/>
          </p:cNvSpPr>
          <p:nvPr>
            <p:ph type="pic" sz="quarter" idx="16"/>
          </p:nvPr>
        </p:nvSpPr>
        <p:spPr>
          <a:xfrm>
            <a:off x="6857638" y="5703636"/>
            <a:ext cx="1308101" cy="1320801"/>
          </a:xfrm>
          <a:prstGeom prst="rect">
            <a:avLst/>
          </a:prstGeom>
        </p:spPr>
        <p:txBody>
          <a:bodyPr lIns="91439" tIns="45719" rIns="91439" bIns="45719" anchor="t"/>
          <a:lstStyle/>
          <a:p>
            <a:endParaRP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Line Chart">
    <p:spTree>
      <p:nvGrpSpPr>
        <p:cNvPr id="1" name=""/>
        <p:cNvGrpSpPr/>
        <p:nvPr/>
      </p:nvGrpSpPr>
      <p:grpSpPr>
        <a:xfrm>
          <a:off x="0" y="0"/>
          <a:ext cx="0" cy="0"/>
          <a:chOff x="0" y="0"/>
          <a:chExt cx="0" cy="0"/>
        </a:xfrm>
      </p:grpSpPr>
      <p:graphicFrame>
        <p:nvGraphicFramePr>
          <p:cNvPr id="175" name="Chart 175"/>
          <p:cNvGraphicFramePr/>
          <p:nvPr/>
        </p:nvGraphicFramePr>
        <p:xfrm>
          <a:off x="1701800" y="2743200"/>
          <a:ext cx="9051290" cy="5149850"/>
        </p:xfrm>
        <a:graphic>
          <a:graphicData uri="http://schemas.openxmlformats.org/drawingml/2006/chart">
            <c:chart xmlns:c="http://schemas.openxmlformats.org/drawingml/2006/chart" xmlns:r="http://schemas.openxmlformats.org/officeDocument/2006/relationships" r:id="rId2"/>
          </a:graphicData>
        </a:graphic>
      </p:graphicFrame>
      <p:sp>
        <p:nvSpPr>
          <p:cNvPr id="176" name="Shape 176"/>
          <p:cNvSpPr/>
          <p:nvPr/>
        </p:nvSpPr>
        <p:spPr>
          <a:xfrm>
            <a:off x="4890853" y="3290653"/>
            <a:ext cx="1051395" cy="1051395"/>
          </a:xfrm>
          <a:prstGeom prst="ellipse">
            <a:avLst/>
          </a:prstGeom>
          <a:solidFill>
            <a:srgbClr val="A4A4A4"/>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7" name="Shape 177"/>
          <p:cNvSpPr/>
          <p:nvPr/>
        </p:nvSpPr>
        <p:spPr>
          <a:xfrm>
            <a:off x="4775200" y="3175000"/>
            <a:ext cx="1282699" cy="1282699"/>
          </a:xfrm>
          <a:prstGeom prst="ellipse">
            <a:avLst/>
          </a:prstGeom>
          <a:solidFill>
            <a:srgbClr val="A4A4A4">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8" name="Shape 178"/>
          <p:cNvSpPr/>
          <p:nvPr/>
        </p:nvSpPr>
        <p:spPr>
          <a:xfrm>
            <a:off x="8574790" y="4574290"/>
            <a:ext cx="1290823" cy="129082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79" name="Shape 179"/>
          <p:cNvSpPr/>
          <p:nvPr/>
        </p:nvSpPr>
        <p:spPr>
          <a:xfrm>
            <a:off x="8432800" y="4432300"/>
            <a:ext cx="1574801" cy="1574801"/>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80" name="Shape 180"/>
          <p:cNvSpPr>
            <a:spLocks noGrp="1"/>
          </p:cNvSpPr>
          <p:nvPr>
            <p:ph type="body" sz="quarter" idx="13"/>
          </p:nvPr>
        </p:nvSpPr>
        <p:spPr>
          <a:xfrm>
            <a:off x="2463800" y="80010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181" name="Shape 181"/>
          <p:cNvSpPr>
            <a:spLocks noGrp="1"/>
          </p:cNvSpPr>
          <p:nvPr>
            <p:ph type="body" sz="quarter" idx="14"/>
          </p:nvPr>
        </p:nvSpPr>
        <p:spPr>
          <a:xfrm>
            <a:off x="8664684" y="4972050"/>
            <a:ext cx="1100583" cy="482600"/>
          </a:xfrm>
          <a:prstGeom prst="rect">
            <a:avLst/>
          </a:prstGeom>
        </p:spPr>
        <p:txBody>
          <a:bodyPr wrap="none">
            <a:spAutoFit/>
          </a:bodyPr>
          <a:lstStyle>
            <a:lvl1pPr marL="0" indent="0" algn="ctr">
              <a:spcBef>
                <a:spcPts val="0"/>
              </a:spcBef>
              <a:buSzTx/>
              <a:buNone/>
              <a:defRPr sz="2200" b="1">
                <a:solidFill>
                  <a:srgbClr val="FDFFFF"/>
                </a:solidFill>
                <a:latin typeface="+mj-lt"/>
                <a:ea typeface="+mj-ea"/>
                <a:cs typeface="+mj-cs"/>
                <a:sym typeface="Avenir Next"/>
              </a:defRPr>
            </a:lvl1pPr>
          </a:lstStyle>
          <a:p>
            <a:r>
              <a:t>$50,00</a:t>
            </a:r>
          </a:p>
        </p:txBody>
      </p:sp>
      <p:sp>
        <p:nvSpPr>
          <p:cNvPr id="182" name="Shape 182"/>
          <p:cNvSpPr>
            <a:spLocks noGrp="1"/>
          </p:cNvSpPr>
          <p:nvPr>
            <p:ph type="body" sz="quarter" idx="15"/>
          </p:nvPr>
        </p:nvSpPr>
        <p:spPr>
          <a:xfrm>
            <a:off x="4957046" y="36068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183" name="Shape 183"/>
          <p:cNvSpPr>
            <a:spLocks noGrp="1"/>
          </p:cNvSpPr>
          <p:nvPr>
            <p:ph type="body" sz="quarter" idx="16"/>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184" name="Shape 1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Item Comparison 2">
    <p:spTree>
      <p:nvGrpSpPr>
        <p:cNvPr id="1" name=""/>
        <p:cNvGrpSpPr/>
        <p:nvPr/>
      </p:nvGrpSpPr>
      <p:grpSpPr>
        <a:xfrm>
          <a:off x="0" y="0"/>
          <a:ext cx="0" cy="0"/>
          <a:chOff x="0" y="0"/>
          <a:chExt cx="0" cy="0"/>
        </a:xfrm>
      </p:grpSpPr>
      <p:sp>
        <p:nvSpPr>
          <p:cNvPr id="191" name="Shape 191"/>
          <p:cNvSpPr/>
          <p:nvPr/>
        </p:nvSpPr>
        <p:spPr>
          <a:xfrm>
            <a:off x="3009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2" name="Shape 192"/>
          <p:cNvSpPr/>
          <p:nvPr/>
        </p:nvSpPr>
        <p:spPr>
          <a:xfrm>
            <a:off x="7962900" y="2451100"/>
            <a:ext cx="2032000" cy="2032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93" name="Shape 193"/>
          <p:cNvSpPr>
            <a:spLocks noGrp="1"/>
          </p:cNvSpPr>
          <p:nvPr>
            <p:ph type="body" sz="quarter" idx="13"/>
          </p:nvPr>
        </p:nvSpPr>
        <p:spPr>
          <a:xfrm>
            <a:off x="7429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4" name="Shape 194"/>
          <p:cNvSpPr>
            <a:spLocks noGrp="1"/>
          </p:cNvSpPr>
          <p:nvPr>
            <p:ph type="body" sz="quarter" idx="14"/>
          </p:nvPr>
        </p:nvSpPr>
        <p:spPr>
          <a:xfrm>
            <a:off x="7366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Water</a:t>
            </a:r>
          </a:p>
        </p:txBody>
      </p:sp>
      <p:sp>
        <p:nvSpPr>
          <p:cNvPr id="195" name="Shape 195"/>
          <p:cNvSpPr>
            <a:spLocks noGrp="1"/>
          </p:cNvSpPr>
          <p:nvPr>
            <p:ph type="body" sz="quarter" idx="15"/>
          </p:nvPr>
        </p:nvSpPr>
        <p:spPr>
          <a:xfrm>
            <a:off x="8080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67%</a:t>
            </a:r>
          </a:p>
        </p:txBody>
      </p:sp>
      <p:sp>
        <p:nvSpPr>
          <p:cNvPr id="196" name="Shape 196"/>
          <p:cNvSpPr>
            <a:spLocks noGrp="1"/>
          </p:cNvSpPr>
          <p:nvPr>
            <p:ph type="body" sz="quarter" idx="16"/>
          </p:nvPr>
        </p:nvSpPr>
        <p:spPr>
          <a:xfrm>
            <a:off x="2476500" y="6604000"/>
            <a:ext cx="30988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197" name="Shape 197"/>
          <p:cNvSpPr>
            <a:spLocks noGrp="1"/>
          </p:cNvSpPr>
          <p:nvPr>
            <p:ph type="body" sz="quarter" idx="17"/>
          </p:nvPr>
        </p:nvSpPr>
        <p:spPr>
          <a:xfrm>
            <a:off x="3127108" y="4699000"/>
            <a:ext cx="17907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89%</a:t>
            </a:r>
          </a:p>
        </p:txBody>
      </p:sp>
      <p:sp>
        <p:nvSpPr>
          <p:cNvPr id="198" name="Shape 198"/>
          <p:cNvSpPr>
            <a:spLocks noGrp="1"/>
          </p:cNvSpPr>
          <p:nvPr>
            <p:ph type="pic" sz="quarter" idx="18"/>
          </p:nvPr>
        </p:nvSpPr>
        <p:spPr>
          <a:xfrm>
            <a:off x="3182576" y="2592805"/>
            <a:ext cx="1677036" cy="1765301"/>
          </a:xfrm>
          <a:prstGeom prst="rect">
            <a:avLst/>
          </a:prstGeom>
        </p:spPr>
        <p:txBody>
          <a:bodyPr lIns="91439" tIns="45719" rIns="91439" bIns="45719" anchor="t"/>
          <a:lstStyle/>
          <a:p>
            <a:endParaRPr/>
          </a:p>
        </p:txBody>
      </p:sp>
      <p:sp>
        <p:nvSpPr>
          <p:cNvPr id="199" name="Shape 199"/>
          <p:cNvSpPr>
            <a:spLocks noGrp="1"/>
          </p:cNvSpPr>
          <p:nvPr>
            <p:ph type="body" sz="quarter" idx="19"/>
          </p:nvPr>
        </p:nvSpPr>
        <p:spPr>
          <a:xfrm>
            <a:off x="2616200" y="717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Natural Resources</a:t>
            </a:r>
          </a:p>
        </p:txBody>
      </p:sp>
      <p:sp>
        <p:nvSpPr>
          <p:cNvPr id="200" name="Shape 200"/>
          <p:cNvSpPr>
            <a:spLocks noGrp="1"/>
          </p:cNvSpPr>
          <p:nvPr>
            <p:ph type="pic" sz="quarter" idx="20"/>
          </p:nvPr>
        </p:nvSpPr>
        <p:spPr>
          <a:xfrm>
            <a:off x="8148276" y="2580105"/>
            <a:ext cx="1677036" cy="1765301"/>
          </a:xfrm>
          <a:prstGeom prst="rect">
            <a:avLst/>
          </a:prstGeom>
        </p:spPr>
        <p:txBody>
          <a:bodyPr lIns="91439" tIns="45719" rIns="91439" bIns="45719" anchor="t"/>
          <a:lstStyle/>
          <a:p>
            <a:endParaRPr/>
          </a:p>
        </p:txBody>
      </p:sp>
      <p:sp>
        <p:nvSpPr>
          <p:cNvPr id="201" name="Shape 201"/>
          <p:cNvSpPr>
            <a:spLocks noGrp="1"/>
          </p:cNvSpPr>
          <p:nvPr>
            <p:ph type="body" sz="quarter" idx="21"/>
          </p:nvPr>
        </p:nvSpPr>
        <p:spPr>
          <a:xfrm>
            <a:off x="2413000" y="5695949"/>
            <a:ext cx="3225800" cy="723901"/>
          </a:xfrm>
          <a:prstGeom prst="rect">
            <a:avLst/>
          </a:prstGeom>
        </p:spPr>
        <p:txBody>
          <a:bodyPr>
            <a:spAutoFit/>
          </a:bodyPr>
          <a:lstStyle>
            <a:lvl1pPr marL="0" indent="0" algn="ctr">
              <a:lnSpc>
                <a:spcPts val="6000"/>
              </a:lnSpc>
              <a:spcBef>
                <a:spcPts val="0"/>
              </a:spcBef>
              <a:buSzTx/>
              <a:buNone/>
              <a:defRPr sz="3600">
                <a:solidFill>
                  <a:srgbClr val="1CCD6C"/>
                </a:solidFill>
                <a:latin typeface="+mj-lt"/>
                <a:ea typeface="+mj-ea"/>
                <a:cs typeface="+mj-cs"/>
                <a:sym typeface="Avenir Next"/>
              </a:defRPr>
            </a:lvl1pPr>
          </a:lstStyle>
          <a:p>
            <a:r>
              <a:t>Energy</a:t>
            </a:r>
          </a:p>
        </p:txBody>
      </p:sp>
      <p:sp>
        <p:nvSpPr>
          <p:cNvPr id="202" name="Shape 20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Item Comparison 3">
    <p:spTree>
      <p:nvGrpSpPr>
        <p:cNvPr id="1" name=""/>
        <p:cNvGrpSpPr/>
        <p:nvPr/>
      </p:nvGrpSpPr>
      <p:grpSpPr>
        <a:xfrm>
          <a:off x="0" y="0"/>
          <a:ext cx="0" cy="0"/>
          <a:chOff x="0" y="0"/>
          <a:chExt cx="0" cy="0"/>
        </a:xfrm>
      </p:grpSpPr>
      <p:sp>
        <p:nvSpPr>
          <p:cNvPr id="209" name="Shape 209"/>
          <p:cNvSpPr/>
          <p:nvPr/>
        </p:nvSpPr>
        <p:spPr>
          <a:xfrm>
            <a:off x="16891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0" name="Shape 210"/>
          <p:cNvSpPr/>
          <p:nvPr/>
        </p:nvSpPr>
        <p:spPr>
          <a:xfrm>
            <a:off x="56642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1" name="Shape 211"/>
          <p:cNvSpPr/>
          <p:nvPr/>
        </p:nvSpPr>
        <p:spPr>
          <a:xfrm>
            <a:off x="9626600" y="2946400"/>
            <a:ext cx="1663700" cy="16637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12" name="Shape 212"/>
          <p:cNvSpPr>
            <a:spLocks noGrp="1"/>
          </p:cNvSpPr>
          <p:nvPr>
            <p:ph type="body" sz="quarter" idx="13"/>
          </p:nvPr>
        </p:nvSpPr>
        <p:spPr>
          <a:xfrm>
            <a:off x="90932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3" name="Shape 213"/>
          <p:cNvSpPr>
            <a:spLocks noGrp="1"/>
          </p:cNvSpPr>
          <p:nvPr>
            <p:ph type="body" sz="quarter" idx="14"/>
          </p:nvPr>
        </p:nvSpPr>
        <p:spPr>
          <a:xfrm>
            <a:off x="95660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40%</a:t>
            </a:r>
          </a:p>
        </p:txBody>
      </p:sp>
      <p:sp>
        <p:nvSpPr>
          <p:cNvPr id="214" name="Shape 214"/>
          <p:cNvSpPr>
            <a:spLocks noGrp="1"/>
          </p:cNvSpPr>
          <p:nvPr>
            <p:ph type="body" sz="quarter" idx="15"/>
          </p:nvPr>
        </p:nvSpPr>
        <p:spPr>
          <a:xfrm>
            <a:off x="51308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5" name="Shape 215"/>
          <p:cNvSpPr>
            <a:spLocks noGrp="1"/>
          </p:cNvSpPr>
          <p:nvPr>
            <p:ph type="body" sz="quarter" idx="16"/>
          </p:nvPr>
        </p:nvSpPr>
        <p:spPr>
          <a:xfrm>
            <a:off x="56036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32%</a:t>
            </a:r>
          </a:p>
        </p:txBody>
      </p:sp>
      <p:sp>
        <p:nvSpPr>
          <p:cNvPr id="216" name="Shape 216"/>
          <p:cNvSpPr>
            <a:spLocks noGrp="1"/>
          </p:cNvSpPr>
          <p:nvPr>
            <p:ph type="body" sz="quarter" idx="17"/>
          </p:nvPr>
        </p:nvSpPr>
        <p:spPr>
          <a:xfrm>
            <a:off x="1155700" y="5911850"/>
            <a:ext cx="2743200" cy="25019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17" name="Shape 217"/>
          <p:cNvSpPr>
            <a:spLocks noGrp="1"/>
          </p:cNvSpPr>
          <p:nvPr>
            <p:ph type="body" sz="quarter" idx="18"/>
          </p:nvPr>
        </p:nvSpPr>
        <p:spPr>
          <a:xfrm>
            <a:off x="1628508" y="4870450"/>
            <a:ext cx="1790701" cy="939800"/>
          </a:xfrm>
          <a:prstGeom prst="rect">
            <a:avLst/>
          </a:prstGeom>
        </p:spPr>
        <p:txBody>
          <a:bodyPr>
            <a:spAutoFit/>
          </a:bodyPr>
          <a:lstStyle>
            <a:lvl1pPr marL="0" indent="0" algn="ctr">
              <a:spcBef>
                <a:spcPts val="0"/>
              </a:spcBef>
              <a:buSzTx/>
              <a:buNone/>
              <a:defRPr sz="4800">
                <a:solidFill>
                  <a:srgbClr val="1CCD6C"/>
                </a:solidFill>
                <a:latin typeface="Avenir Next Ultra Light"/>
                <a:ea typeface="Avenir Next Ultra Light"/>
                <a:cs typeface="Avenir Next Ultra Light"/>
                <a:sym typeface="Avenir Next Ultra Light"/>
              </a:defRPr>
            </a:lvl1pPr>
          </a:lstStyle>
          <a:p>
            <a:r>
              <a:t>15%</a:t>
            </a:r>
          </a:p>
        </p:txBody>
      </p:sp>
      <p:sp>
        <p:nvSpPr>
          <p:cNvPr id="218" name="Shape 218"/>
          <p:cNvSpPr>
            <a:spLocks noGrp="1"/>
          </p:cNvSpPr>
          <p:nvPr>
            <p:ph type="body" sz="quarter" idx="19"/>
          </p:nvPr>
        </p:nvSpPr>
        <p:spPr>
          <a:xfrm>
            <a:off x="2616200" y="1047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Habent Claritas</a:t>
            </a:r>
          </a:p>
        </p:txBody>
      </p:sp>
      <p:sp>
        <p:nvSpPr>
          <p:cNvPr id="219" name="Shape 219"/>
          <p:cNvSpPr>
            <a:spLocks noGrp="1"/>
          </p:cNvSpPr>
          <p:nvPr>
            <p:ph type="pic" sz="quarter" idx="20"/>
          </p:nvPr>
        </p:nvSpPr>
        <p:spPr>
          <a:xfrm>
            <a:off x="1843678" y="3071394"/>
            <a:ext cx="1346201" cy="1417054"/>
          </a:xfrm>
          <a:prstGeom prst="rect">
            <a:avLst/>
          </a:prstGeom>
        </p:spPr>
        <p:txBody>
          <a:bodyPr lIns="91439" tIns="45719" rIns="91439" bIns="45719" anchor="t"/>
          <a:lstStyle/>
          <a:p>
            <a:endParaRPr/>
          </a:p>
        </p:txBody>
      </p:sp>
      <p:sp>
        <p:nvSpPr>
          <p:cNvPr id="220" name="Shape 220"/>
          <p:cNvSpPr>
            <a:spLocks noGrp="1"/>
          </p:cNvSpPr>
          <p:nvPr>
            <p:ph type="pic" sz="quarter" idx="21"/>
          </p:nvPr>
        </p:nvSpPr>
        <p:spPr>
          <a:xfrm>
            <a:off x="5831478" y="3048000"/>
            <a:ext cx="1320801" cy="1390316"/>
          </a:xfrm>
          <a:prstGeom prst="rect">
            <a:avLst/>
          </a:prstGeom>
        </p:spPr>
        <p:txBody>
          <a:bodyPr lIns="91439" tIns="45719" rIns="91439" bIns="45719" anchor="t"/>
          <a:lstStyle/>
          <a:p>
            <a:endParaRPr/>
          </a:p>
        </p:txBody>
      </p:sp>
      <p:sp>
        <p:nvSpPr>
          <p:cNvPr id="221" name="Shape 221"/>
          <p:cNvSpPr>
            <a:spLocks noGrp="1"/>
          </p:cNvSpPr>
          <p:nvPr>
            <p:ph type="pic" sz="quarter" idx="22"/>
          </p:nvPr>
        </p:nvSpPr>
        <p:spPr>
          <a:xfrm>
            <a:off x="9786258" y="3071394"/>
            <a:ext cx="1351281" cy="1422401"/>
          </a:xfrm>
          <a:prstGeom prst="rect">
            <a:avLst/>
          </a:prstGeom>
        </p:spPr>
        <p:txBody>
          <a:bodyPr lIns="91439" tIns="45719" rIns="91439" bIns="45719" anchor="t"/>
          <a:lstStyle/>
          <a:p>
            <a:endParaRPr/>
          </a:p>
        </p:txBody>
      </p:sp>
      <p:sp>
        <p:nvSpPr>
          <p:cNvPr id="222" name="Shape 2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Energy Resources">
    <p:spTree>
      <p:nvGrpSpPr>
        <p:cNvPr id="1" name=""/>
        <p:cNvGrpSpPr/>
        <p:nvPr/>
      </p:nvGrpSpPr>
      <p:grpSpPr>
        <a:xfrm>
          <a:off x="0" y="0"/>
          <a:ext cx="0" cy="0"/>
          <a:chOff x="0" y="0"/>
          <a:chExt cx="0" cy="0"/>
        </a:xfrm>
      </p:grpSpPr>
      <p:sp>
        <p:nvSpPr>
          <p:cNvPr id="229" name="Shape 229"/>
          <p:cNvSpPr>
            <a:spLocks noGrp="1"/>
          </p:cNvSpPr>
          <p:nvPr>
            <p:ph type="pic" idx="13"/>
          </p:nvPr>
        </p:nvSpPr>
        <p:spPr>
          <a:xfrm>
            <a:off x="0" y="0"/>
            <a:ext cx="13017500" cy="9766300"/>
          </a:xfrm>
          <a:prstGeom prst="rect">
            <a:avLst/>
          </a:prstGeom>
        </p:spPr>
        <p:txBody>
          <a:bodyPr lIns="91439" tIns="45719" rIns="91439" bIns="45719" anchor="t"/>
          <a:lstStyle/>
          <a:p>
            <a:endParaRPr/>
          </a:p>
        </p:txBody>
      </p:sp>
      <p:sp>
        <p:nvSpPr>
          <p:cNvPr id="230" name="Shape 230"/>
          <p:cNvSpPr>
            <a:spLocks noGrp="1"/>
          </p:cNvSpPr>
          <p:nvPr>
            <p:ph type="body" sz="quarter" idx="14"/>
          </p:nvPr>
        </p:nvSpPr>
        <p:spPr>
          <a:xfrm>
            <a:off x="4292600" y="7213600"/>
            <a:ext cx="7670800" cy="1549400"/>
          </a:xfrm>
          <a:prstGeom prst="rect">
            <a:avLst/>
          </a:prstGeom>
        </p:spPr>
        <p:txBody>
          <a:bodyPr>
            <a:spAutoFit/>
          </a:bodyPr>
          <a:lstStyle>
            <a:lvl1pPr marL="0" indent="0" algn="r">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a:t>
            </a:r>
          </a:p>
        </p:txBody>
      </p:sp>
      <p:sp>
        <p:nvSpPr>
          <p:cNvPr id="231" name="Shape 231"/>
          <p:cNvSpPr>
            <a:spLocks noGrp="1"/>
          </p:cNvSpPr>
          <p:nvPr>
            <p:ph type="body" sz="quarter" idx="15"/>
          </p:nvPr>
        </p:nvSpPr>
        <p:spPr>
          <a:xfrm>
            <a:off x="10591800" y="5149850"/>
            <a:ext cx="1447800" cy="520700"/>
          </a:xfrm>
          <a:prstGeom prst="rect">
            <a:avLst/>
          </a:prstGeom>
        </p:spPr>
        <p:txBody>
          <a:bodyPr>
            <a:spAutoFit/>
          </a:bodyPr>
          <a:lstStyle>
            <a:lvl1pPr marL="0" indent="0" algn="just">
              <a:lnSpc>
                <a:spcPts val="4500"/>
              </a:lnSpc>
              <a:spcBef>
                <a:spcPts val="0"/>
              </a:spcBef>
              <a:buSzTx/>
              <a:buNone/>
              <a:defRPr sz="2400" b="1">
                <a:solidFill>
                  <a:srgbClr val="FDFFFF"/>
                </a:solidFill>
                <a:latin typeface="+mj-lt"/>
                <a:ea typeface="+mj-ea"/>
                <a:cs typeface="+mj-cs"/>
                <a:sym typeface="Avenir Next"/>
              </a:defRPr>
            </a:lvl1pPr>
          </a:lstStyle>
          <a:p>
            <a:r>
              <a:t>per year</a:t>
            </a:r>
          </a:p>
        </p:txBody>
      </p:sp>
      <p:sp>
        <p:nvSpPr>
          <p:cNvPr id="232" name="Shape 232"/>
          <p:cNvSpPr>
            <a:spLocks noGrp="1"/>
          </p:cNvSpPr>
          <p:nvPr>
            <p:ph type="body" sz="quarter" idx="16"/>
          </p:nvPr>
        </p:nvSpPr>
        <p:spPr>
          <a:xfrm>
            <a:off x="8410308" y="4279900"/>
            <a:ext cx="2387601" cy="1765300"/>
          </a:xfrm>
          <a:prstGeom prst="rect">
            <a:avLst/>
          </a:prstGeom>
        </p:spPr>
        <p:txBody>
          <a:bodyPr>
            <a:spAutoFit/>
          </a:bodyPr>
          <a:lstStyle>
            <a:lvl1pPr marL="0" indent="0" algn="r">
              <a:spcBef>
                <a:spcPts val="0"/>
              </a:spcBef>
              <a:buSzTx/>
              <a:buNone/>
              <a:defRPr sz="9600" b="1">
                <a:solidFill>
                  <a:srgbClr val="FDFFFF"/>
                </a:solidFill>
                <a:latin typeface="+mj-lt"/>
                <a:ea typeface="+mj-ea"/>
                <a:cs typeface="+mj-cs"/>
                <a:sym typeface="Avenir Next"/>
              </a:defRPr>
            </a:lvl1pPr>
          </a:lstStyle>
          <a:p>
            <a:r>
              <a:t>89/</a:t>
            </a:r>
          </a:p>
        </p:txBody>
      </p:sp>
      <p:sp>
        <p:nvSpPr>
          <p:cNvPr id="233" name="Shape 233"/>
          <p:cNvSpPr>
            <a:spLocks noGrp="1"/>
          </p:cNvSpPr>
          <p:nvPr>
            <p:ph type="body" sz="quarter" idx="17"/>
          </p:nvPr>
        </p:nvSpPr>
        <p:spPr>
          <a:xfrm>
            <a:off x="3340100" y="5746750"/>
            <a:ext cx="8636000" cy="1346200"/>
          </a:xfrm>
          <a:prstGeom prst="rect">
            <a:avLst/>
          </a:prstGeom>
        </p:spPr>
        <p:txBody>
          <a:bodyPr>
            <a:spAutoFit/>
          </a:bodyPr>
          <a:lstStyle>
            <a:lvl1pPr marL="0" indent="0" algn="r">
              <a:spcBef>
                <a:spcPts val="0"/>
              </a:spcBef>
              <a:buSzTx/>
              <a:buNone/>
              <a:defRPr sz="7200" b="1">
                <a:solidFill>
                  <a:srgbClr val="FDFFFF"/>
                </a:solidFill>
                <a:latin typeface="+mj-lt"/>
                <a:ea typeface="+mj-ea"/>
                <a:cs typeface="+mj-cs"/>
                <a:sym typeface="Avenir Next"/>
              </a:defRPr>
            </a:lvl1pPr>
          </a:lstStyle>
          <a:p>
            <a:r>
              <a:t>Energy Resources</a:t>
            </a:r>
          </a:p>
        </p:txBody>
      </p:sp>
      <p:sp>
        <p:nvSpPr>
          <p:cNvPr id="234" name="Shape 2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3 Donut Charts">
    <p:spTree>
      <p:nvGrpSpPr>
        <p:cNvPr id="1" name=""/>
        <p:cNvGrpSpPr/>
        <p:nvPr/>
      </p:nvGrpSpPr>
      <p:grpSpPr>
        <a:xfrm>
          <a:off x="0" y="0"/>
          <a:ext cx="0" cy="0"/>
          <a:chOff x="0" y="0"/>
          <a:chExt cx="0" cy="0"/>
        </a:xfrm>
      </p:grpSpPr>
      <p:graphicFrame>
        <p:nvGraphicFramePr>
          <p:cNvPr id="241" name="Chart 241"/>
          <p:cNvGraphicFramePr/>
          <p:nvPr/>
        </p:nvGraphicFramePr>
        <p:xfrm>
          <a:off x="889000" y="2616200"/>
          <a:ext cx="3441700" cy="3441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2" name="Chart 242"/>
          <p:cNvGraphicFramePr/>
          <p:nvPr/>
        </p:nvGraphicFramePr>
        <p:xfrm>
          <a:off x="4775200" y="2616200"/>
          <a:ext cx="3441700" cy="3441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3" name="Chart 243"/>
          <p:cNvGraphicFramePr/>
          <p:nvPr/>
        </p:nvGraphicFramePr>
        <p:xfrm>
          <a:off x="8661400" y="2616200"/>
          <a:ext cx="3441700" cy="3441700"/>
        </p:xfrm>
        <a:graphic>
          <a:graphicData uri="http://schemas.openxmlformats.org/drawingml/2006/chart">
            <c:chart xmlns:c="http://schemas.openxmlformats.org/drawingml/2006/chart" xmlns:r="http://schemas.openxmlformats.org/officeDocument/2006/relationships" r:id="rId4"/>
          </a:graphicData>
        </a:graphic>
      </p:graphicFrame>
      <p:sp>
        <p:nvSpPr>
          <p:cNvPr id="244" name="Shape 244"/>
          <p:cNvSpPr/>
          <p:nvPr/>
        </p:nvSpPr>
        <p:spPr>
          <a:xfrm>
            <a:off x="11684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5" name="Shape 245"/>
          <p:cNvSpPr/>
          <p:nvPr/>
        </p:nvSpPr>
        <p:spPr>
          <a:xfrm>
            <a:off x="50546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6" name="Shape 246"/>
          <p:cNvSpPr/>
          <p:nvPr/>
        </p:nvSpPr>
        <p:spPr>
          <a:xfrm>
            <a:off x="8928100" y="2895600"/>
            <a:ext cx="2895600" cy="28956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47" name="Shape 247"/>
          <p:cNvSpPr>
            <a:spLocks noGrp="1"/>
          </p:cNvSpPr>
          <p:nvPr>
            <p:ph type="body" sz="quarter" idx="13"/>
          </p:nvPr>
        </p:nvSpPr>
        <p:spPr>
          <a:xfrm>
            <a:off x="88519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8" name="Shape 248"/>
          <p:cNvSpPr>
            <a:spLocks noGrp="1"/>
          </p:cNvSpPr>
          <p:nvPr>
            <p:ph type="body" sz="quarter" idx="14"/>
          </p:nvPr>
        </p:nvSpPr>
        <p:spPr>
          <a:xfrm>
            <a:off x="4914900" y="6565900"/>
            <a:ext cx="31750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49" name="Shape 249"/>
          <p:cNvSpPr>
            <a:spLocks noGrp="1"/>
          </p:cNvSpPr>
          <p:nvPr>
            <p:ph type="body" sz="quarter" idx="15"/>
          </p:nvPr>
        </p:nvSpPr>
        <p:spPr>
          <a:xfrm>
            <a:off x="1079500" y="6565900"/>
            <a:ext cx="3073400" cy="2159000"/>
          </a:xfrm>
          <a:prstGeom prst="rect">
            <a:avLst/>
          </a:prstGeom>
        </p:spPr>
        <p:txBody>
          <a:bodyPr>
            <a:spAutoFit/>
          </a:bodyPr>
          <a:lstStyle>
            <a:lvl1pPr marL="0" indent="0">
              <a:lnSpc>
                <a:spcPts val="4100"/>
              </a:lnSpc>
              <a:spcBef>
                <a:spcPts val="0"/>
              </a:spcBef>
              <a:buSzTx/>
              <a:buNone/>
              <a:defRPr sz="20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50" name="Shape 250"/>
          <p:cNvSpPr>
            <a:spLocks noGrp="1"/>
          </p:cNvSpPr>
          <p:nvPr>
            <p:ph type="body" sz="quarter" idx="16"/>
          </p:nvPr>
        </p:nvSpPr>
        <p:spPr>
          <a:xfrm>
            <a:off x="16412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35%</a:t>
            </a:r>
          </a:p>
        </p:txBody>
      </p:sp>
      <p:sp>
        <p:nvSpPr>
          <p:cNvPr id="251" name="Shape 251"/>
          <p:cNvSpPr>
            <a:spLocks noGrp="1"/>
          </p:cNvSpPr>
          <p:nvPr>
            <p:ph type="body" sz="quarter" idx="17"/>
          </p:nvPr>
        </p:nvSpPr>
        <p:spPr>
          <a:xfrm>
            <a:off x="55274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50%</a:t>
            </a:r>
          </a:p>
        </p:txBody>
      </p:sp>
      <p:sp>
        <p:nvSpPr>
          <p:cNvPr id="252" name="Shape 252"/>
          <p:cNvSpPr>
            <a:spLocks noGrp="1"/>
          </p:cNvSpPr>
          <p:nvPr>
            <p:ph type="body" sz="quarter" idx="18"/>
          </p:nvPr>
        </p:nvSpPr>
        <p:spPr>
          <a:xfrm>
            <a:off x="9413608" y="4140200"/>
            <a:ext cx="1943101" cy="1206500"/>
          </a:xfrm>
          <a:prstGeom prst="rect">
            <a:avLst/>
          </a:prstGeom>
        </p:spPr>
        <p:txBody>
          <a:bodyPr>
            <a:spAutoFit/>
          </a:bodyPr>
          <a:lstStyle>
            <a:lvl1pPr marL="0" indent="0" algn="ctr">
              <a:spcBef>
                <a:spcPts val="0"/>
              </a:spcBef>
              <a:buSzTx/>
              <a:buNone/>
              <a:defRPr sz="6400">
                <a:solidFill>
                  <a:srgbClr val="A4A4A4"/>
                </a:solidFill>
                <a:latin typeface="Avenir Next Ultra Light"/>
                <a:ea typeface="Avenir Next Ultra Light"/>
                <a:cs typeface="Avenir Next Ultra Light"/>
                <a:sym typeface="Avenir Next Ultra Light"/>
              </a:defRPr>
            </a:lvl1pPr>
          </a:lstStyle>
          <a:p>
            <a:r>
              <a:t>10%</a:t>
            </a:r>
          </a:p>
        </p:txBody>
      </p:sp>
      <p:sp>
        <p:nvSpPr>
          <p:cNvPr id="253" name="Shape 253"/>
          <p:cNvSpPr>
            <a:spLocks noGrp="1"/>
          </p:cNvSpPr>
          <p:nvPr>
            <p:ph type="body" sz="quarter" idx="19"/>
          </p:nvPr>
        </p:nvSpPr>
        <p:spPr>
          <a:xfrm>
            <a:off x="2616200" y="7937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Doming Mazim</a:t>
            </a:r>
          </a:p>
        </p:txBody>
      </p:sp>
      <p:sp>
        <p:nvSpPr>
          <p:cNvPr id="254" name="Shape 254"/>
          <p:cNvSpPr>
            <a:spLocks noGrp="1"/>
          </p:cNvSpPr>
          <p:nvPr>
            <p:ph type="pic" sz="quarter" idx="20"/>
          </p:nvPr>
        </p:nvSpPr>
        <p:spPr>
          <a:xfrm>
            <a:off x="10068834" y="3503194"/>
            <a:ext cx="635001" cy="668422"/>
          </a:xfrm>
          <a:prstGeom prst="rect">
            <a:avLst/>
          </a:prstGeom>
        </p:spPr>
        <p:txBody>
          <a:bodyPr lIns="91439" tIns="45719" rIns="91439" bIns="45719" anchor="t"/>
          <a:lstStyle/>
          <a:p>
            <a:endParaRPr/>
          </a:p>
        </p:txBody>
      </p:sp>
      <p:sp>
        <p:nvSpPr>
          <p:cNvPr id="255" name="Shape 255"/>
          <p:cNvSpPr>
            <a:spLocks noGrp="1"/>
          </p:cNvSpPr>
          <p:nvPr>
            <p:ph type="pic" sz="quarter" idx="21"/>
          </p:nvPr>
        </p:nvSpPr>
        <p:spPr>
          <a:xfrm>
            <a:off x="6192158" y="3528594"/>
            <a:ext cx="603251" cy="635001"/>
          </a:xfrm>
          <a:prstGeom prst="rect">
            <a:avLst/>
          </a:prstGeom>
        </p:spPr>
        <p:txBody>
          <a:bodyPr lIns="91439" tIns="45719" rIns="91439" bIns="45719" anchor="t"/>
          <a:lstStyle/>
          <a:p>
            <a:endParaRPr/>
          </a:p>
        </p:txBody>
      </p:sp>
      <p:sp>
        <p:nvSpPr>
          <p:cNvPr id="256" name="Shape 256"/>
          <p:cNvSpPr>
            <a:spLocks noGrp="1"/>
          </p:cNvSpPr>
          <p:nvPr>
            <p:ph type="pic" sz="quarter" idx="22"/>
          </p:nvPr>
        </p:nvSpPr>
        <p:spPr>
          <a:xfrm>
            <a:off x="2306276" y="3519905"/>
            <a:ext cx="609601" cy="641685"/>
          </a:xfrm>
          <a:prstGeom prst="rect">
            <a:avLst/>
          </a:prstGeom>
        </p:spPr>
        <p:txBody>
          <a:bodyPr lIns="91439" tIns="45719" rIns="91439" bIns="45719" anchor="t"/>
          <a:lstStyle/>
          <a:p>
            <a:endParaRPr/>
          </a:p>
        </p:txBody>
      </p:sp>
      <p:sp>
        <p:nvSpPr>
          <p:cNvPr id="257" name="Shape 2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Line Chart 2">
    <p:spTree>
      <p:nvGrpSpPr>
        <p:cNvPr id="1" name=""/>
        <p:cNvGrpSpPr/>
        <p:nvPr/>
      </p:nvGrpSpPr>
      <p:grpSpPr>
        <a:xfrm>
          <a:off x="0" y="0"/>
          <a:ext cx="0" cy="0"/>
          <a:chOff x="0" y="0"/>
          <a:chExt cx="0" cy="0"/>
        </a:xfrm>
      </p:grpSpPr>
      <p:sp>
        <p:nvSpPr>
          <p:cNvPr id="264" name="Shape 264"/>
          <p:cNvSpPr/>
          <p:nvPr/>
        </p:nvSpPr>
        <p:spPr>
          <a:xfrm>
            <a:off x="1409700" y="56134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265" name="Chart 265"/>
          <p:cNvGraphicFramePr/>
          <p:nvPr/>
        </p:nvGraphicFramePr>
        <p:xfrm>
          <a:off x="2620518" y="3111500"/>
          <a:ext cx="7751572" cy="1913382"/>
        </p:xfrm>
        <a:graphic>
          <a:graphicData uri="http://schemas.openxmlformats.org/drawingml/2006/chart">
            <c:chart xmlns:c="http://schemas.openxmlformats.org/drawingml/2006/chart" xmlns:r="http://schemas.openxmlformats.org/officeDocument/2006/relationships" r:id="rId2"/>
          </a:graphicData>
        </a:graphic>
      </p:graphicFrame>
      <p:sp>
        <p:nvSpPr>
          <p:cNvPr id="266" name="Shape 266"/>
          <p:cNvSpPr>
            <a:spLocks noGrp="1"/>
          </p:cNvSpPr>
          <p:nvPr>
            <p:ph type="body" sz="quarter" idx="13"/>
          </p:nvPr>
        </p:nvSpPr>
        <p:spPr>
          <a:xfrm>
            <a:off x="2794000" y="81153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267" name="Shape 267"/>
          <p:cNvSpPr>
            <a:spLocks noGrp="1"/>
          </p:cNvSpPr>
          <p:nvPr>
            <p:ph type="body" sz="quarter" idx="14"/>
          </p:nvPr>
        </p:nvSpPr>
        <p:spPr>
          <a:xfrm>
            <a:off x="6375400" y="6115050"/>
            <a:ext cx="4876800" cy="1130300"/>
          </a:xfrm>
          <a:prstGeom prst="rect">
            <a:avLst/>
          </a:prstGeom>
        </p:spPr>
        <p:txBody>
          <a:bodyPr>
            <a:spAutoFit/>
          </a:bodyPr>
          <a:lstStyle>
            <a:lvl1pPr marL="0" indent="0">
              <a:lnSpc>
                <a:spcPts val="4100"/>
              </a:lnSpc>
              <a:spcBef>
                <a:spcPts val="0"/>
              </a:spcBef>
              <a:buSzTx/>
              <a:buNone/>
              <a:defRPr sz="2000">
                <a:solidFill>
                  <a:srgbClr val="FDFFFF"/>
                </a:solidFill>
                <a:latin typeface="+mj-lt"/>
                <a:ea typeface="+mj-ea"/>
                <a:cs typeface="+mj-cs"/>
                <a:sym typeface="Avenir Next"/>
              </a:defRPr>
            </a:lvl1pPr>
          </a:lstStyle>
          <a:p>
            <a:r>
              <a:t>Duis autem vel eum iriure dolor in hendrerit in vulputate velit esse molestie consequat, vel illum dolore eu feugiat ut.</a:t>
            </a:r>
          </a:p>
        </p:txBody>
      </p:sp>
      <p:sp>
        <p:nvSpPr>
          <p:cNvPr id="268" name="Shape 268"/>
          <p:cNvSpPr>
            <a:spLocks noGrp="1"/>
          </p:cNvSpPr>
          <p:nvPr>
            <p:ph type="body" sz="quarter" idx="15"/>
          </p:nvPr>
        </p:nvSpPr>
        <p:spPr>
          <a:xfrm>
            <a:off x="3584308" y="6013450"/>
            <a:ext cx="2667001" cy="1346200"/>
          </a:xfrm>
          <a:prstGeom prst="rect">
            <a:avLst/>
          </a:prstGeom>
        </p:spPr>
        <p:txBody>
          <a:bodyPr>
            <a:spAutoFit/>
          </a:bodyPr>
          <a:lstStyle>
            <a:lvl1pPr marL="0" indent="0">
              <a:spcBef>
                <a:spcPts val="0"/>
              </a:spcBef>
              <a:buSzTx/>
              <a:buNone/>
              <a:defRPr sz="3600">
                <a:solidFill>
                  <a:srgbClr val="FDFFFF"/>
                </a:solidFill>
                <a:latin typeface="+mj-lt"/>
                <a:ea typeface="+mj-ea"/>
                <a:cs typeface="+mj-cs"/>
                <a:sym typeface="Avenir Next"/>
              </a:defRPr>
            </a:lvl1pPr>
          </a:lstStyle>
          <a:p>
            <a:r>
              <a:t>364million/ 2020</a:t>
            </a:r>
          </a:p>
        </p:txBody>
      </p:sp>
      <p:sp>
        <p:nvSpPr>
          <p:cNvPr id="269" name="Shape 269"/>
          <p:cNvSpPr>
            <a:spLocks noGrp="1"/>
          </p:cNvSpPr>
          <p:nvPr>
            <p:ph type="pic" sz="quarter" idx="16"/>
          </p:nvPr>
        </p:nvSpPr>
        <p:spPr>
          <a:xfrm>
            <a:off x="1498600" y="5613400"/>
            <a:ext cx="1981200" cy="2032000"/>
          </a:xfrm>
          <a:prstGeom prst="rect">
            <a:avLst/>
          </a:prstGeom>
        </p:spPr>
        <p:txBody>
          <a:bodyPr lIns="91439" tIns="45719" rIns="91439" bIns="45719" anchor="t"/>
          <a:lstStyle/>
          <a:p>
            <a:endParaRPr/>
          </a:p>
        </p:txBody>
      </p:sp>
      <p:sp>
        <p:nvSpPr>
          <p:cNvPr id="270" name="Shape 270"/>
          <p:cNvSpPr>
            <a:spLocks noGrp="1"/>
          </p:cNvSpPr>
          <p:nvPr>
            <p:ph type="body" sz="quarter" idx="17"/>
          </p:nvPr>
        </p:nvSpPr>
        <p:spPr>
          <a:xfrm>
            <a:off x="2616200" y="9969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Dolor Statistics</a:t>
            </a:r>
          </a:p>
        </p:txBody>
      </p:sp>
      <p:sp>
        <p:nvSpPr>
          <p:cNvPr id="271" name="Shape 2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Australia Map">
    <p:spTree>
      <p:nvGrpSpPr>
        <p:cNvPr id="1" name=""/>
        <p:cNvGrpSpPr/>
        <p:nvPr/>
      </p:nvGrpSpPr>
      <p:grpSpPr>
        <a:xfrm>
          <a:off x="0" y="0"/>
          <a:ext cx="0" cy="0"/>
          <a:chOff x="0" y="0"/>
          <a:chExt cx="0" cy="0"/>
        </a:xfrm>
      </p:grpSpPr>
      <p:sp>
        <p:nvSpPr>
          <p:cNvPr id="278" name="Shape 278"/>
          <p:cNvSpPr/>
          <p:nvPr/>
        </p:nvSpPr>
        <p:spPr>
          <a:xfrm>
            <a:off x="7904616" y="3210266"/>
            <a:ext cx="3441701" cy="3683001"/>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6"/>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C6FCBE"/>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279" name="Shape 279"/>
          <p:cNvSpPr/>
          <p:nvPr/>
        </p:nvSpPr>
        <p:spPr>
          <a:xfrm>
            <a:off x="2421015" y="7361315"/>
            <a:ext cx="1342870" cy="1342870"/>
          </a:xfrm>
          <a:prstGeom prst="ellipse">
            <a:avLst/>
          </a:prstGeom>
          <a:solidFill>
            <a:srgbClr val="C6FCBE"/>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0" name="Shape 280"/>
          <p:cNvSpPr/>
          <p:nvPr/>
        </p:nvSpPr>
        <p:spPr>
          <a:xfrm>
            <a:off x="2273300" y="7213600"/>
            <a:ext cx="1638300" cy="1638300"/>
          </a:xfrm>
          <a:prstGeom prst="ellipse">
            <a:avLst/>
          </a:prstGeom>
          <a:solidFill>
            <a:srgbClr val="C6FCBE">
              <a:alpha val="34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81" name="Shape 281"/>
          <p:cNvSpPr>
            <a:spLocks noGrp="1"/>
          </p:cNvSpPr>
          <p:nvPr>
            <p:ph type="body" sz="quarter" idx="13"/>
          </p:nvPr>
        </p:nvSpPr>
        <p:spPr>
          <a:xfrm>
            <a:off x="96803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40%</a:t>
            </a:r>
          </a:p>
        </p:txBody>
      </p:sp>
      <p:sp>
        <p:nvSpPr>
          <p:cNvPr id="282" name="Shape 282"/>
          <p:cNvSpPr>
            <a:spLocks noGrp="1"/>
          </p:cNvSpPr>
          <p:nvPr>
            <p:ph type="body" sz="quarter" idx="14"/>
          </p:nvPr>
        </p:nvSpPr>
        <p:spPr>
          <a:xfrm>
            <a:off x="7330808" y="8115300"/>
            <a:ext cx="1790701" cy="723900"/>
          </a:xfrm>
          <a:prstGeom prst="rect">
            <a:avLst/>
          </a:prstGeom>
        </p:spPr>
        <p:txBody>
          <a:bodyPr>
            <a:spAutoFit/>
          </a:bodyPr>
          <a:lstStyle>
            <a:lvl1pPr marL="0" indent="0" algn="ctr">
              <a:spcBef>
                <a:spcPts val="0"/>
              </a:spcBef>
              <a:buSzTx/>
              <a:buNone/>
              <a:defRPr sz="3600">
                <a:solidFill>
                  <a:srgbClr val="3C3C3C"/>
                </a:solidFill>
                <a:latin typeface="Avenir Next Ultra Light"/>
                <a:ea typeface="Avenir Next Ultra Light"/>
                <a:cs typeface="Avenir Next Ultra Light"/>
                <a:sym typeface="Avenir Next Ultra Light"/>
              </a:defRPr>
            </a:lvl1pPr>
          </a:lstStyle>
          <a:p>
            <a:r>
              <a:t>32%</a:t>
            </a:r>
          </a:p>
        </p:txBody>
      </p:sp>
      <p:sp>
        <p:nvSpPr>
          <p:cNvPr id="283" name="Shape 283"/>
          <p:cNvSpPr>
            <a:spLocks noGrp="1"/>
          </p:cNvSpPr>
          <p:nvPr>
            <p:ph type="body" sz="quarter" idx="15"/>
          </p:nvPr>
        </p:nvSpPr>
        <p:spPr>
          <a:xfrm>
            <a:off x="2530208" y="76581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12%</a:t>
            </a:r>
          </a:p>
        </p:txBody>
      </p:sp>
      <p:sp>
        <p:nvSpPr>
          <p:cNvPr id="284" name="Shape 284"/>
          <p:cNvSpPr>
            <a:spLocks noGrp="1"/>
          </p:cNvSpPr>
          <p:nvPr>
            <p:ph type="body" sz="quarter" idx="16"/>
          </p:nvPr>
        </p:nvSpPr>
        <p:spPr>
          <a:xfrm>
            <a:off x="4140200" y="75755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285" name="Shape 285"/>
          <p:cNvSpPr>
            <a:spLocks noGrp="1"/>
          </p:cNvSpPr>
          <p:nvPr>
            <p:ph type="body" sz="quarter" idx="17"/>
          </p:nvPr>
        </p:nvSpPr>
        <p:spPr>
          <a:xfrm>
            <a:off x="2184400" y="35560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286" name="Shape 286"/>
          <p:cNvSpPr>
            <a:spLocks noGrp="1"/>
          </p:cNvSpPr>
          <p:nvPr>
            <p:ph type="body" sz="quarter" idx="18"/>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287" name="Shape 287"/>
          <p:cNvSpPr>
            <a:spLocks noGrp="1"/>
          </p:cNvSpPr>
          <p:nvPr>
            <p:ph type="body" sz="quarter" idx="19"/>
          </p:nvPr>
        </p:nvSpPr>
        <p:spPr>
          <a:xfrm>
            <a:off x="2222500" y="2673349"/>
            <a:ext cx="2209800" cy="723901"/>
          </a:xfrm>
          <a:prstGeom prst="rect">
            <a:avLst/>
          </a:prstGeom>
        </p:spPr>
        <p:txBody>
          <a:bodyPr>
            <a:spAutoFit/>
          </a:bodyPr>
          <a:lstStyle>
            <a:lvl1pPr marL="0" indent="0">
              <a:lnSpc>
                <a:spcPts val="6000"/>
              </a:lnSpc>
              <a:spcBef>
                <a:spcPts val="0"/>
              </a:spcBef>
              <a:buSzTx/>
              <a:buNone/>
              <a:defRPr sz="3600">
                <a:solidFill>
                  <a:srgbClr val="3C3C3C"/>
                </a:solidFill>
                <a:latin typeface="+mj-lt"/>
                <a:ea typeface="+mj-ea"/>
                <a:cs typeface="+mj-cs"/>
                <a:sym typeface="Avenir Next"/>
              </a:defRPr>
            </a:lvl1pPr>
          </a:lstStyle>
          <a:p>
            <a:r>
              <a:t>Australia</a:t>
            </a:r>
          </a:p>
        </p:txBody>
      </p:sp>
      <p:sp>
        <p:nvSpPr>
          <p:cNvPr id="288" name="Shape 288"/>
          <p:cNvSpPr>
            <a:spLocks noGrp="1"/>
          </p:cNvSpPr>
          <p:nvPr>
            <p:ph type="body" sz="quarter" idx="20"/>
          </p:nvPr>
        </p:nvSpPr>
        <p:spPr>
          <a:xfrm>
            <a:off x="7124700" y="7473950"/>
            <a:ext cx="22098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Energy</a:t>
            </a:r>
          </a:p>
        </p:txBody>
      </p:sp>
      <p:sp>
        <p:nvSpPr>
          <p:cNvPr id="289" name="Shape 289"/>
          <p:cNvSpPr>
            <a:spLocks noGrp="1"/>
          </p:cNvSpPr>
          <p:nvPr>
            <p:ph type="body" sz="quarter" idx="21"/>
          </p:nvPr>
        </p:nvSpPr>
        <p:spPr>
          <a:xfrm>
            <a:off x="9601200" y="7473950"/>
            <a:ext cx="1943100" cy="723900"/>
          </a:xfrm>
          <a:prstGeom prst="rect">
            <a:avLst/>
          </a:prstGeom>
        </p:spPr>
        <p:txBody>
          <a:bodyPr>
            <a:spAutoFit/>
          </a:bodyPr>
          <a:lstStyle>
            <a:lvl1pPr marL="0" indent="0" algn="ctr">
              <a:lnSpc>
                <a:spcPts val="6000"/>
              </a:lnSpc>
              <a:spcBef>
                <a:spcPts val="0"/>
              </a:spcBef>
              <a:buSzTx/>
              <a:buNone/>
              <a:defRPr sz="3600">
                <a:solidFill>
                  <a:srgbClr val="C6FCBE"/>
                </a:solidFill>
                <a:latin typeface="+mj-lt"/>
                <a:ea typeface="+mj-ea"/>
                <a:cs typeface="+mj-cs"/>
                <a:sym typeface="Avenir Next"/>
              </a:defRPr>
            </a:lvl1pPr>
          </a:lstStyle>
          <a:p>
            <a:r>
              <a:t>Water</a:t>
            </a:r>
          </a:p>
        </p:txBody>
      </p:sp>
      <p:sp>
        <p:nvSpPr>
          <p:cNvPr id="290" name="Shape 2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hart">
    <p:spTree>
      <p:nvGrpSpPr>
        <p:cNvPr id="1" name=""/>
        <p:cNvGrpSpPr/>
        <p:nvPr/>
      </p:nvGrpSpPr>
      <p:grpSpPr>
        <a:xfrm>
          <a:off x="0" y="0"/>
          <a:ext cx="0" cy="0"/>
          <a:chOff x="0" y="0"/>
          <a:chExt cx="0" cy="0"/>
        </a:xfrm>
      </p:grpSpPr>
      <p:graphicFrame>
        <p:nvGraphicFramePr>
          <p:cNvPr id="297" name="Chart 297"/>
          <p:cNvGraphicFramePr/>
          <p:nvPr/>
        </p:nvGraphicFramePr>
        <p:xfrm>
          <a:off x="1949958" y="2717800"/>
          <a:ext cx="9095232" cy="5378450"/>
        </p:xfrm>
        <a:graphic>
          <a:graphicData uri="http://schemas.openxmlformats.org/drawingml/2006/chart">
            <c:chart xmlns:c="http://schemas.openxmlformats.org/drawingml/2006/chart" xmlns:r="http://schemas.openxmlformats.org/officeDocument/2006/relationships" r:id="rId2"/>
          </a:graphicData>
        </a:graphic>
      </p:graphicFrame>
      <p:sp>
        <p:nvSpPr>
          <p:cNvPr id="298" name="Shape 298"/>
          <p:cNvSpPr/>
          <p:nvPr/>
        </p:nvSpPr>
        <p:spPr>
          <a:xfrm>
            <a:off x="5487753" y="3087453"/>
            <a:ext cx="1051395" cy="1051395"/>
          </a:xfrm>
          <a:prstGeom prst="ellipse">
            <a:avLst/>
          </a:prstGeom>
          <a:solidFill>
            <a:srgbClr val="AEEEC2"/>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299" name="Shape 299"/>
          <p:cNvSpPr/>
          <p:nvPr/>
        </p:nvSpPr>
        <p:spPr>
          <a:xfrm>
            <a:off x="5372100" y="2971800"/>
            <a:ext cx="1282699" cy="1282699"/>
          </a:xfrm>
          <a:prstGeom prst="ellipse">
            <a:avLst/>
          </a:prstGeom>
          <a:solidFill>
            <a:srgbClr val="D0F6CA">
              <a:alpha val="52999"/>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0" name="Shape 300"/>
          <p:cNvSpPr>
            <a:spLocks noGrp="1"/>
          </p:cNvSpPr>
          <p:nvPr>
            <p:ph type="body" sz="quarter" idx="13"/>
          </p:nvPr>
        </p:nvSpPr>
        <p:spPr>
          <a:xfrm>
            <a:off x="2641600" y="8280400"/>
            <a:ext cx="7416800" cy="736600"/>
          </a:xfrm>
          <a:prstGeom prst="rect">
            <a:avLst/>
          </a:prstGeom>
        </p:spPr>
        <p:txBody>
          <a:bodyPr>
            <a:spAutoFit/>
          </a:bodyPr>
          <a:lstStyle>
            <a:lvl1pPr marL="0" indent="0">
              <a:lnSpc>
                <a:spcPts val="3800"/>
              </a:lnSpc>
              <a:spcBef>
                <a:spcPts val="0"/>
              </a:spcBef>
              <a:buSzTx/>
              <a:buNone/>
              <a:defRPr sz="1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301" name="Shape 301"/>
          <p:cNvSpPr>
            <a:spLocks noGrp="1"/>
          </p:cNvSpPr>
          <p:nvPr>
            <p:ph type="body" sz="quarter" idx="14"/>
          </p:nvPr>
        </p:nvSpPr>
        <p:spPr>
          <a:xfrm>
            <a:off x="5553946" y="3403600"/>
            <a:ext cx="921259" cy="419100"/>
          </a:xfrm>
          <a:prstGeom prst="rect">
            <a:avLst/>
          </a:prstGeom>
        </p:spPr>
        <p:txBody>
          <a:bodyPr wrap="none">
            <a:spAutoFit/>
          </a:bodyPr>
          <a:lstStyle>
            <a:lvl1pPr marL="0" indent="0" algn="ctr">
              <a:spcBef>
                <a:spcPts val="0"/>
              </a:spcBef>
              <a:buSzTx/>
              <a:buNone/>
              <a:defRPr sz="1800" b="1">
                <a:solidFill>
                  <a:srgbClr val="FDFFFF"/>
                </a:solidFill>
                <a:latin typeface="+mj-lt"/>
                <a:ea typeface="+mj-ea"/>
                <a:cs typeface="+mj-cs"/>
                <a:sym typeface="Avenir Next"/>
              </a:defRPr>
            </a:lvl1pPr>
          </a:lstStyle>
          <a:p>
            <a:r>
              <a:t>$35,00</a:t>
            </a:r>
          </a:p>
        </p:txBody>
      </p:sp>
      <p:sp>
        <p:nvSpPr>
          <p:cNvPr id="302" name="Shape 302"/>
          <p:cNvSpPr>
            <a:spLocks noGrp="1"/>
          </p:cNvSpPr>
          <p:nvPr>
            <p:ph type="body" sz="quarter" idx="15"/>
          </p:nvPr>
        </p:nvSpPr>
        <p:spPr>
          <a:xfrm>
            <a:off x="2616200" y="831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Etiam Processus</a:t>
            </a:r>
          </a:p>
        </p:txBody>
      </p:sp>
      <p:sp>
        <p:nvSpPr>
          <p:cNvPr id="303" name="Shape 3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Icons">
    <p:spTree>
      <p:nvGrpSpPr>
        <p:cNvPr id="1" name=""/>
        <p:cNvGrpSpPr/>
        <p:nvPr/>
      </p:nvGrpSpPr>
      <p:grpSpPr>
        <a:xfrm>
          <a:off x="0" y="0"/>
          <a:ext cx="0" cy="0"/>
          <a:chOff x="0" y="0"/>
          <a:chExt cx="0" cy="0"/>
        </a:xfrm>
      </p:grpSpPr>
      <p:sp>
        <p:nvSpPr>
          <p:cNvPr id="310" name="Shape 310"/>
          <p:cNvSpPr>
            <a:spLocks noGrp="1"/>
          </p:cNvSpPr>
          <p:nvPr>
            <p:ph type="pic" idx="13"/>
          </p:nvPr>
        </p:nvSpPr>
        <p:spPr>
          <a:xfrm>
            <a:off x="-12700" y="-25400"/>
            <a:ext cx="13030200" cy="9804400"/>
          </a:xfrm>
          <a:prstGeom prst="rect">
            <a:avLst/>
          </a:prstGeom>
        </p:spPr>
        <p:txBody>
          <a:bodyPr lIns="91439" tIns="45719" rIns="91439" bIns="45719" anchor="t"/>
          <a:lstStyle/>
          <a:p>
            <a:endParaRPr/>
          </a:p>
        </p:txBody>
      </p:sp>
      <p:sp>
        <p:nvSpPr>
          <p:cNvPr id="311" name="Shape 311"/>
          <p:cNvSpPr>
            <a:spLocks noGrp="1"/>
          </p:cNvSpPr>
          <p:nvPr>
            <p:ph type="body" sz="quarter" idx="14"/>
          </p:nvPr>
        </p:nvSpPr>
        <p:spPr>
          <a:xfrm>
            <a:off x="2692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2" name="Shape 312"/>
          <p:cNvSpPr>
            <a:spLocks noGrp="1"/>
          </p:cNvSpPr>
          <p:nvPr>
            <p:ph type="body" sz="quarter" idx="15"/>
          </p:nvPr>
        </p:nvSpPr>
        <p:spPr>
          <a:xfrm>
            <a:off x="5486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3" name="Shape 313"/>
          <p:cNvSpPr>
            <a:spLocks noGrp="1"/>
          </p:cNvSpPr>
          <p:nvPr>
            <p:ph type="body" sz="quarter" idx="16"/>
          </p:nvPr>
        </p:nvSpPr>
        <p:spPr>
          <a:xfrm>
            <a:off x="8280400" y="405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4" name="Shape 314"/>
          <p:cNvSpPr>
            <a:spLocks noGrp="1"/>
          </p:cNvSpPr>
          <p:nvPr>
            <p:ph type="body" sz="quarter" idx="17"/>
          </p:nvPr>
        </p:nvSpPr>
        <p:spPr>
          <a:xfrm>
            <a:off x="8280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5" name="Shape 315"/>
          <p:cNvSpPr>
            <a:spLocks noGrp="1"/>
          </p:cNvSpPr>
          <p:nvPr>
            <p:ph type="body" sz="quarter" idx="18"/>
          </p:nvPr>
        </p:nvSpPr>
        <p:spPr>
          <a:xfrm>
            <a:off x="5486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6" name="Shape 316"/>
          <p:cNvSpPr>
            <a:spLocks noGrp="1"/>
          </p:cNvSpPr>
          <p:nvPr>
            <p:ph type="body" sz="quarter" idx="19"/>
          </p:nvPr>
        </p:nvSpPr>
        <p:spPr>
          <a:xfrm>
            <a:off x="2692400" y="1511300"/>
            <a:ext cx="2032000" cy="2032000"/>
          </a:xfrm>
          <a:prstGeom prst="ellipse">
            <a:avLst/>
          </a:prstGeom>
          <a:solidFill>
            <a:srgbClr val="FDFFFF">
              <a:alpha val="84000"/>
            </a:srgbClr>
          </a:solidFill>
        </p:spPr>
        <p:txBody>
          <a:bodyPr/>
          <a:lstStyle/>
          <a:p>
            <a:pPr marL="0" indent="0" algn="ctr">
              <a:spcBef>
                <a:spcPts val="0"/>
              </a:spcBef>
              <a:buSzTx/>
              <a:buNone/>
              <a:defRPr sz="4000">
                <a:solidFill>
                  <a:srgbClr val="FFFFFF"/>
                </a:solidFill>
                <a:effectLst>
                  <a:outerShdw blurRad="38100" dist="12700" dir="5400000" rotWithShape="0">
                    <a:srgbClr val="000000">
                      <a:alpha val="50000"/>
                    </a:srgbClr>
                  </a:outerShdw>
                </a:effectLst>
              </a:defRPr>
            </a:pPr>
            <a:endParaRPr/>
          </a:p>
        </p:txBody>
      </p:sp>
      <p:sp>
        <p:nvSpPr>
          <p:cNvPr id="317" name="Shape 317"/>
          <p:cNvSpPr>
            <a:spLocks noGrp="1"/>
          </p:cNvSpPr>
          <p:nvPr>
            <p:ph type="pic" sz="quarter" idx="20"/>
          </p:nvPr>
        </p:nvSpPr>
        <p:spPr>
          <a:xfrm>
            <a:off x="2888571" y="1665705"/>
            <a:ext cx="1640841" cy="1727201"/>
          </a:xfrm>
          <a:prstGeom prst="rect">
            <a:avLst/>
          </a:prstGeom>
        </p:spPr>
        <p:txBody>
          <a:bodyPr lIns="91439" tIns="45719" rIns="91439" bIns="45719" anchor="t"/>
          <a:lstStyle/>
          <a:p>
            <a:endParaRPr/>
          </a:p>
        </p:txBody>
      </p:sp>
      <p:sp>
        <p:nvSpPr>
          <p:cNvPr id="318" name="Shape 318"/>
          <p:cNvSpPr>
            <a:spLocks noGrp="1"/>
          </p:cNvSpPr>
          <p:nvPr>
            <p:ph type="pic" sz="quarter" idx="21"/>
          </p:nvPr>
        </p:nvSpPr>
        <p:spPr>
          <a:xfrm>
            <a:off x="2889206" y="4193005"/>
            <a:ext cx="1652906" cy="1739901"/>
          </a:xfrm>
          <a:prstGeom prst="rect">
            <a:avLst/>
          </a:prstGeom>
        </p:spPr>
        <p:txBody>
          <a:bodyPr lIns="91439" tIns="45719" rIns="91439" bIns="45719" anchor="t"/>
          <a:lstStyle/>
          <a:p>
            <a:endParaRPr/>
          </a:p>
        </p:txBody>
      </p:sp>
      <p:sp>
        <p:nvSpPr>
          <p:cNvPr id="319" name="Shape 319"/>
          <p:cNvSpPr>
            <a:spLocks noGrp="1"/>
          </p:cNvSpPr>
          <p:nvPr>
            <p:ph type="pic" sz="quarter" idx="22"/>
          </p:nvPr>
        </p:nvSpPr>
        <p:spPr>
          <a:xfrm>
            <a:off x="5691778" y="4205705"/>
            <a:ext cx="1612901" cy="1697790"/>
          </a:xfrm>
          <a:prstGeom prst="rect">
            <a:avLst/>
          </a:prstGeom>
        </p:spPr>
        <p:txBody>
          <a:bodyPr lIns="91439" tIns="45719" rIns="91439" bIns="45719" anchor="t"/>
          <a:lstStyle/>
          <a:p>
            <a:endParaRPr/>
          </a:p>
        </p:txBody>
      </p:sp>
      <p:sp>
        <p:nvSpPr>
          <p:cNvPr id="320" name="Shape 320"/>
          <p:cNvSpPr>
            <a:spLocks noGrp="1"/>
          </p:cNvSpPr>
          <p:nvPr>
            <p:ph type="pic" sz="quarter" idx="23"/>
          </p:nvPr>
        </p:nvSpPr>
        <p:spPr>
          <a:xfrm>
            <a:off x="5671776" y="1653005"/>
            <a:ext cx="1677036" cy="1765301"/>
          </a:xfrm>
          <a:prstGeom prst="rect">
            <a:avLst/>
          </a:prstGeom>
        </p:spPr>
        <p:txBody>
          <a:bodyPr lIns="91439" tIns="45719" rIns="91439" bIns="45719" anchor="t"/>
          <a:lstStyle/>
          <a:p>
            <a:endParaRPr/>
          </a:p>
        </p:txBody>
      </p:sp>
      <p:sp>
        <p:nvSpPr>
          <p:cNvPr id="321" name="Shape 321"/>
          <p:cNvSpPr>
            <a:spLocks noGrp="1"/>
          </p:cNvSpPr>
          <p:nvPr>
            <p:ph type="pic" sz="quarter" idx="24"/>
          </p:nvPr>
        </p:nvSpPr>
        <p:spPr>
          <a:xfrm>
            <a:off x="8473078" y="4164263"/>
            <a:ext cx="1628776" cy="1714501"/>
          </a:xfrm>
          <a:prstGeom prst="rect">
            <a:avLst/>
          </a:prstGeom>
        </p:spPr>
        <p:txBody>
          <a:bodyPr lIns="91439" tIns="45719" rIns="91439" bIns="45719" anchor="t"/>
          <a:lstStyle/>
          <a:p>
            <a:endParaRPr/>
          </a:p>
        </p:txBody>
      </p:sp>
      <p:sp>
        <p:nvSpPr>
          <p:cNvPr id="322" name="Shape 322"/>
          <p:cNvSpPr>
            <a:spLocks noGrp="1"/>
          </p:cNvSpPr>
          <p:nvPr>
            <p:ph type="pic" sz="quarter" idx="25"/>
          </p:nvPr>
        </p:nvSpPr>
        <p:spPr>
          <a:xfrm>
            <a:off x="8452758" y="1636294"/>
            <a:ext cx="1689101" cy="1778001"/>
          </a:xfrm>
          <a:prstGeom prst="rect">
            <a:avLst/>
          </a:prstGeom>
        </p:spPr>
        <p:txBody>
          <a:bodyPr lIns="91439" tIns="45719" rIns="91439" bIns="45719" anchor="t"/>
          <a:lstStyle/>
          <a:p>
            <a:endParaRPr/>
          </a:p>
        </p:txBody>
      </p:sp>
      <p:sp>
        <p:nvSpPr>
          <p:cNvPr id="323" name="Shape 3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ext Columns">
    <p:spTree>
      <p:nvGrpSpPr>
        <p:cNvPr id="1" name=""/>
        <p:cNvGrpSpPr/>
        <p:nvPr/>
      </p:nvGrpSpPr>
      <p:grpSpPr>
        <a:xfrm>
          <a:off x="0" y="0"/>
          <a:ext cx="0" cy="0"/>
          <a:chOff x="0" y="0"/>
          <a:chExt cx="0" cy="0"/>
        </a:xfrm>
      </p:grpSpPr>
      <p:pic>
        <p:nvPicPr>
          <p:cNvPr id="330" name="graphic_node.png"/>
          <p:cNvPicPr>
            <a:picLocks noChangeAspect="1"/>
          </p:cNvPicPr>
          <p:nvPr/>
        </p:nvPicPr>
        <p:blipFill>
          <a:blip r:embed="rId2"/>
          <a:srcRect/>
          <a:stretch>
            <a:fillRect/>
          </a:stretch>
        </p:blipFill>
        <p:spPr>
          <a:xfrm>
            <a:off x="1206500" y="8051800"/>
            <a:ext cx="673100" cy="673100"/>
          </a:xfrm>
          <a:prstGeom prst="rect">
            <a:avLst/>
          </a:prstGeom>
          <a:ln w="12700">
            <a:miter lim="400000"/>
          </a:ln>
        </p:spPr>
      </p:pic>
      <p:sp>
        <p:nvSpPr>
          <p:cNvPr id="331" name="Shape 331"/>
          <p:cNvSpPr>
            <a:spLocks noGrp="1"/>
          </p:cNvSpPr>
          <p:nvPr>
            <p:ph type="body" sz="quarter" idx="13"/>
          </p:nvPr>
        </p:nvSpPr>
        <p:spPr>
          <a:xfrm>
            <a:off x="2095500" y="8026400"/>
            <a:ext cx="6324600" cy="736600"/>
          </a:xfrm>
          <a:prstGeom prst="rect">
            <a:avLst/>
          </a:prstGeom>
        </p:spPr>
        <p:txBody>
          <a:bodyPr>
            <a:spAutoFit/>
          </a:bodyPr>
          <a:lstStyle>
            <a:lvl1pPr marL="0" indent="0" algn="just">
              <a:lnSpc>
                <a:spcPts val="3800"/>
              </a:lnSpc>
              <a:spcBef>
                <a:spcPts val="0"/>
              </a:spcBef>
              <a:buSzTx/>
              <a:buNone/>
              <a:defRPr sz="1800">
                <a:solidFill>
                  <a:srgbClr val="1CCD6C"/>
                </a:solidFill>
                <a:latin typeface="+mj-lt"/>
                <a:ea typeface="+mj-ea"/>
                <a:cs typeface="+mj-cs"/>
                <a:sym typeface="Avenir Next"/>
              </a:defRPr>
            </a:lvl1pPr>
          </a:lstStyle>
          <a:p>
            <a:r>
              <a:t>Duis autem vel eum iriure dolor in hendrerit in vulputate velit esse molestie consequat.</a:t>
            </a:r>
          </a:p>
        </p:txBody>
      </p:sp>
      <p:sp>
        <p:nvSpPr>
          <p:cNvPr id="332" name="Shape 332"/>
          <p:cNvSpPr>
            <a:spLocks noGrp="1"/>
          </p:cNvSpPr>
          <p:nvPr>
            <p:ph type="body" sz="quarter" idx="14"/>
          </p:nvPr>
        </p:nvSpPr>
        <p:spPr>
          <a:xfrm>
            <a:off x="88900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3" name="Shape 333"/>
          <p:cNvSpPr>
            <a:spLocks noGrp="1"/>
          </p:cNvSpPr>
          <p:nvPr>
            <p:ph type="body" sz="quarter" idx="15"/>
          </p:nvPr>
        </p:nvSpPr>
        <p:spPr>
          <a:xfrm>
            <a:off x="48387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4" name="Shape 334"/>
          <p:cNvSpPr>
            <a:spLocks noGrp="1"/>
          </p:cNvSpPr>
          <p:nvPr>
            <p:ph type="body" sz="quarter" idx="16"/>
          </p:nvPr>
        </p:nvSpPr>
        <p:spPr>
          <a:xfrm>
            <a:off x="787400" y="2870200"/>
            <a:ext cx="3327400" cy="4673600"/>
          </a:xfrm>
          <a:prstGeom prst="rect">
            <a:avLst/>
          </a:prstGeom>
        </p:spPr>
        <p:txBody>
          <a:bodyPr>
            <a:spAutoFit/>
          </a:bodyPr>
          <a:lstStyle/>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Claritas est etiam processus dynamicus, qui sequitur mutationem consuetudium lectorum.</a:t>
            </a: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endParaRPr/>
          </a:p>
          <a:p>
            <a:pPr marL="381000" indent="-381000">
              <a:lnSpc>
                <a:spcPts val="4300"/>
              </a:lnSpc>
              <a:spcBef>
                <a:spcPts val="0"/>
              </a:spcBef>
              <a:buClr>
                <a:srgbClr val="1CCD6C"/>
              </a:buClr>
              <a:buSzPct val="147000"/>
              <a:defRPr sz="2200">
                <a:solidFill>
                  <a:srgbClr val="3C3C3C"/>
                </a:solidFill>
                <a:latin typeface="+mj-lt"/>
                <a:ea typeface="+mj-ea"/>
                <a:cs typeface="+mj-cs"/>
                <a:sym typeface="Avenir Next"/>
              </a:defRPr>
            </a:pPr>
            <a:r>
              <a:t>Mirum est notare quam littera gothica, quam nunc putamus parum claram, anteposuerit </a:t>
            </a:r>
          </a:p>
        </p:txBody>
      </p:sp>
      <p:sp>
        <p:nvSpPr>
          <p:cNvPr id="335" name="Shape 335"/>
          <p:cNvSpPr>
            <a:spLocks noGrp="1"/>
          </p:cNvSpPr>
          <p:nvPr>
            <p:ph type="body" sz="quarter" idx="17"/>
          </p:nvPr>
        </p:nvSpPr>
        <p:spPr>
          <a:xfrm>
            <a:off x="2616200" y="9715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Lorem Ipsum</a:t>
            </a:r>
          </a:p>
        </p:txBody>
      </p:sp>
      <p:sp>
        <p:nvSpPr>
          <p:cNvPr id="336" name="Shape 3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29" name="Shape 29"/>
          <p:cNvSpPr/>
          <p:nvPr/>
        </p:nvSpPr>
        <p:spPr>
          <a:xfrm>
            <a:off x="43815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0" name="Shape 30"/>
          <p:cNvSpPr/>
          <p:nvPr/>
        </p:nvSpPr>
        <p:spPr>
          <a:xfrm>
            <a:off x="58674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1" name="Shape 31"/>
          <p:cNvSpPr/>
          <p:nvPr/>
        </p:nvSpPr>
        <p:spPr>
          <a:xfrm>
            <a:off x="7340600" y="1866900"/>
            <a:ext cx="1270000" cy="12700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2" name="Shape 32"/>
          <p:cNvSpPr>
            <a:spLocks noGrp="1"/>
          </p:cNvSpPr>
          <p:nvPr>
            <p:ph type="body" sz="half" idx="13"/>
          </p:nvPr>
        </p:nvSpPr>
        <p:spPr>
          <a:xfrm>
            <a:off x="1549400" y="3886200"/>
            <a:ext cx="9893300" cy="2590800"/>
          </a:xfrm>
          <a:prstGeom prst="rect">
            <a:avLst/>
          </a:prstGeom>
        </p:spPr>
        <p:txBody>
          <a:bodyPr>
            <a:spAutoFit/>
          </a:bodyPr>
          <a:lstStyle>
            <a:lvl1pPr marL="0" indent="0" algn="ctr">
              <a:lnSpc>
                <a:spcPts val="6000"/>
              </a:lnSpc>
              <a:spcBef>
                <a:spcPts val="0"/>
              </a:spcBef>
              <a:buSzTx/>
              <a:buNone/>
              <a:defRPr sz="3600">
                <a:solidFill>
                  <a:srgbClr val="A4A4A4"/>
                </a:solidFill>
                <a:latin typeface="+mj-lt"/>
                <a:ea typeface="+mj-ea"/>
                <a:cs typeface="+mj-cs"/>
                <a:sym typeface="Avenir Next"/>
              </a:defRPr>
            </a:lvl1pPr>
          </a:lstStyle>
          <a:p>
            <a:r>
              <a:t>Claritas est etiam processus dynamicus, qui sequitur mutationem consuetudium lectorum. Mirum est notare quam littera gothica, quam nunc putamus parum claram, anteposuerit </a:t>
            </a:r>
          </a:p>
        </p:txBody>
      </p:sp>
      <p:sp>
        <p:nvSpPr>
          <p:cNvPr id="33" name="Shape 33"/>
          <p:cNvSpPr>
            <a:spLocks noGrp="1"/>
          </p:cNvSpPr>
          <p:nvPr>
            <p:ph type="pic" sz="quarter" idx="14"/>
          </p:nvPr>
        </p:nvSpPr>
        <p:spPr>
          <a:xfrm>
            <a:off x="4510678" y="1966494"/>
            <a:ext cx="1003301" cy="1056106"/>
          </a:xfrm>
          <a:prstGeom prst="rect">
            <a:avLst/>
          </a:prstGeom>
        </p:spPr>
        <p:txBody>
          <a:bodyPr lIns="91439" tIns="45719" rIns="91439" bIns="45719" anchor="t"/>
          <a:lstStyle/>
          <a:p>
            <a:endParaRPr/>
          </a:p>
        </p:txBody>
      </p:sp>
      <p:sp>
        <p:nvSpPr>
          <p:cNvPr id="34" name="Shape 34"/>
          <p:cNvSpPr>
            <a:spLocks noGrp="1"/>
          </p:cNvSpPr>
          <p:nvPr>
            <p:ph type="pic" sz="quarter" idx="15"/>
          </p:nvPr>
        </p:nvSpPr>
        <p:spPr>
          <a:xfrm>
            <a:off x="5996578" y="1954463"/>
            <a:ext cx="990601" cy="1042738"/>
          </a:xfrm>
          <a:prstGeom prst="rect">
            <a:avLst/>
          </a:prstGeom>
        </p:spPr>
        <p:txBody>
          <a:bodyPr lIns="91439" tIns="45719" rIns="91439" bIns="45719" anchor="t"/>
          <a:lstStyle/>
          <a:p>
            <a:endParaRPr/>
          </a:p>
        </p:txBody>
      </p:sp>
      <p:sp>
        <p:nvSpPr>
          <p:cNvPr id="35" name="Shape 35"/>
          <p:cNvSpPr>
            <a:spLocks noGrp="1"/>
          </p:cNvSpPr>
          <p:nvPr>
            <p:ph type="pic" sz="quarter" idx="16"/>
          </p:nvPr>
        </p:nvSpPr>
        <p:spPr>
          <a:xfrm>
            <a:off x="7479938" y="1966494"/>
            <a:ext cx="1003301" cy="1056106"/>
          </a:xfrm>
          <a:prstGeom prst="rect">
            <a:avLst/>
          </a:prstGeom>
        </p:spPr>
        <p:txBody>
          <a:bodyPr lIns="91439" tIns="45719" rIns="91439" bIns="45719" anchor="t"/>
          <a:lstStyle/>
          <a:p>
            <a:endParaRPr/>
          </a:p>
        </p:txBody>
      </p:sp>
      <p:sp>
        <p:nvSpPr>
          <p:cNvPr id="36" name="Shape 36"/>
          <p:cNvSpPr>
            <a:spLocks noGrp="1"/>
          </p:cNvSpPr>
          <p:nvPr>
            <p:ph type="body" sz="quarter" idx="17"/>
          </p:nvPr>
        </p:nvSpPr>
        <p:spPr>
          <a:xfrm>
            <a:off x="5676900" y="72898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7" name="Shape 3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act">
    <p:spTree>
      <p:nvGrpSpPr>
        <p:cNvPr id="1" name=""/>
        <p:cNvGrpSpPr/>
        <p:nvPr/>
      </p:nvGrpSpPr>
      <p:grpSpPr>
        <a:xfrm>
          <a:off x="0" y="0"/>
          <a:ext cx="0" cy="0"/>
          <a:chOff x="0" y="0"/>
          <a:chExt cx="0" cy="0"/>
        </a:xfrm>
      </p:grpSpPr>
      <p:sp>
        <p:nvSpPr>
          <p:cNvPr id="343" name="Shape 343"/>
          <p:cNvSpPr>
            <a:spLocks noGrp="1"/>
          </p:cNvSpPr>
          <p:nvPr>
            <p:ph type="body" sz="quarter" idx="13"/>
          </p:nvPr>
        </p:nvSpPr>
        <p:spPr>
          <a:xfrm>
            <a:off x="2908300" y="35496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URL</a:t>
            </a:r>
          </a:p>
        </p:txBody>
      </p:sp>
      <p:sp>
        <p:nvSpPr>
          <p:cNvPr id="344" name="Shape 344"/>
          <p:cNvSpPr>
            <a:spLocks noGrp="1"/>
          </p:cNvSpPr>
          <p:nvPr>
            <p:ph type="body" sz="quarter" idx="14"/>
          </p:nvPr>
        </p:nvSpPr>
        <p:spPr>
          <a:xfrm>
            <a:off x="2908300" y="4502149"/>
            <a:ext cx="26416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Email</a:t>
            </a:r>
          </a:p>
        </p:txBody>
      </p:sp>
      <p:sp>
        <p:nvSpPr>
          <p:cNvPr id="345" name="Shape 345"/>
          <p:cNvSpPr>
            <a:spLocks noGrp="1"/>
          </p:cNvSpPr>
          <p:nvPr>
            <p:ph type="body" sz="quarter" idx="15"/>
          </p:nvPr>
        </p:nvSpPr>
        <p:spPr>
          <a:xfrm>
            <a:off x="2908300" y="5454649"/>
            <a:ext cx="30099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Work Phone</a:t>
            </a:r>
          </a:p>
        </p:txBody>
      </p:sp>
      <p:sp>
        <p:nvSpPr>
          <p:cNvPr id="346" name="Shape 346"/>
          <p:cNvSpPr>
            <a:spLocks noGrp="1"/>
          </p:cNvSpPr>
          <p:nvPr>
            <p:ph type="body" sz="quarter" idx="16"/>
          </p:nvPr>
        </p:nvSpPr>
        <p:spPr>
          <a:xfrm>
            <a:off x="6743700" y="3549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Facebook </a:t>
            </a:r>
            <a:r>
              <a:rPr cap="all"/>
              <a:t>url</a:t>
            </a:r>
          </a:p>
        </p:txBody>
      </p:sp>
      <p:sp>
        <p:nvSpPr>
          <p:cNvPr id="347" name="Shape 347"/>
          <p:cNvSpPr>
            <a:spLocks noGrp="1"/>
          </p:cNvSpPr>
          <p:nvPr>
            <p:ph type="body" sz="quarter" idx="17"/>
          </p:nvPr>
        </p:nvSpPr>
        <p:spPr>
          <a:xfrm>
            <a:off x="6743700" y="45021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LinkedIn </a:t>
            </a:r>
            <a:r>
              <a:rPr cap="all"/>
              <a:t>url</a:t>
            </a:r>
          </a:p>
        </p:txBody>
      </p:sp>
      <p:sp>
        <p:nvSpPr>
          <p:cNvPr id="348" name="Shape 348"/>
          <p:cNvSpPr>
            <a:spLocks noGrp="1"/>
          </p:cNvSpPr>
          <p:nvPr>
            <p:ph type="body" sz="quarter" idx="18"/>
          </p:nvPr>
        </p:nvSpPr>
        <p:spPr>
          <a:xfrm>
            <a:off x="6743700" y="5454649"/>
            <a:ext cx="3352800" cy="723901"/>
          </a:xfrm>
          <a:prstGeom prst="rect">
            <a:avLst/>
          </a:prstGeom>
        </p:spPr>
        <p:txBody>
          <a:bodyPr>
            <a:spAutoFit/>
          </a:bodyPr>
          <a:lstStyle/>
          <a:p>
            <a:pPr marL="0" indent="0">
              <a:lnSpc>
                <a:spcPts val="6000"/>
              </a:lnSpc>
              <a:spcBef>
                <a:spcPts val="0"/>
              </a:spcBef>
              <a:buSzTx/>
              <a:buNone/>
              <a:defRPr sz="3600">
                <a:solidFill>
                  <a:srgbClr val="A4A4A4"/>
                </a:solidFill>
                <a:latin typeface="+mj-lt"/>
                <a:ea typeface="+mj-ea"/>
                <a:cs typeface="+mj-cs"/>
                <a:sym typeface="Avenir Next"/>
              </a:defRPr>
            </a:pPr>
            <a:r>
              <a:t>Twitter </a:t>
            </a:r>
            <a:r>
              <a:rPr cap="all"/>
              <a:t>url</a:t>
            </a:r>
          </a:p>
        </p:txBody>
      </p:sp>
      <p:sp>
        <p:nvSpPr>
          <p:cNvPr id="349" name="Shape 3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hank You">
    <p:spTree>
      <p:nvGrpSpPr>
        <p:cNvPr id="1" name=""/>
        <p:cNvGrpSpPr/>
        <p:nvPr/>
      </p:nvGrpSpPr>
      <p:grpSpPr>
        <a:xfrm>
          <a:off x="0" y="0"/>
          <a:ext cx="0" cy="0"/>
          <a:chOff x="0" y="0"/>
          <a:chExt cx="0" cy="0"/>
        </a:xfrm>
      </p:grpSpPr>
      <p:sp>
        <p:nvSpPr>
          <p:cNvPr id="356" name="Shape 356"/>
          <p:cNvSpPr/>
          <p:nvPr/>
        </p:nvSpPr>
        <p:spPr>
          <a:xfrm>
            <a:off x="48260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7" name="Shape 357"/>
          <p:cNvSpPr/>
          <p:nvPr/>
        </p:nvSpPr>
        <p:spPr>
          <a:xfrm>
            <a:off x="60071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8" name="Shape 358"/>
          <p:cNvSpPr/>
          <p:nvPr/>
        </p:nvSpPr>
        <p:spPr>
          <a:xfrm>
            <a:off x="7188200" y="52959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59" name="Shape 359"/>
          <p:cNvSpPr>
            <a:spLocks noGrp="1"/>
          </p:cNvSpPr>
          <p:nvPr>
            <p:ph type="body" sz="quarter" idx="13"/>
          </p:nvPr>
        </p:nvSpPr>
        <p:spPr>
          <a:xfrm>
            <a:off x="2351799" y="2755900"/>
            <a:ext cx="8290865" cy="2603500"/>
          </a:xfrm>
          <a:prstGeom prst="rect">
            <a:avLst/>
          </a:prstGeom>
        </p:spPr>
        <p:txBody>
          <a:bodyPr wrap="none">
            <a:spAutoFit/>
          </a:bodyPr>
          <a:lstStyle>
            <a:lvl1pPr marL="0" indent="0" algn="ctr">
              <a:spcBef>
                <a:spcPts val="0"/>
              </a:spcBef>
              <a:buSzTx/>
              <a:buNone/>
              <a:defRPr sz="14400">
                <a:solidFill>
                  <a:srgbClr val="A4A4A4"/>
                </a:solidFill>
                <a:latin typeface="Avenir Next Ultra Light"/>
                <a:ea typeface="Avenir Next Ultra Light"/>
                <a:cs typeface="Avenir Next Ultra Light"/>
                <a:sym typeface="Avenir Next Ultra Light"/>
              </a:defRPr>
            </a:lvl1pPr>
          </a:lstStyle>
          <a:p>
            <a:r>
              <a:t>Thank You</a:t>
            </a:r>
          </a:p>
        </p:txBody>
      </p:sp>
      <p:sp>
        <p:nvSpPr>
          <p:cNvPr id="360" name="Shape 360"/>
          <p:cNvSpPr>
            <a:spLocks noGrp="1"/>
          </p:cNvSpPr>
          <p:nvPr>
            <p:ph type="body" sz="quarter" idx="14"/>
          </p:nvPr>
        </p:nvSpPr>
        <p:spPr>
          <a:xfrm>
            <a:off x="5676900" y="6413500"/>
            <a:ext cx="1638300" cy="584200"/>
          </a:xfrm>
          <a:prstGeom prst="rect">
            <a:avLst/>
          </a:prstGeom>
        </p:spPr>
        <p:txBody>
          <a:bodyPr>
            <a:spAutoFit/>
          </a:bodyPr>
          <a:lstStyle>
            <a:lvl1pPr marL="0" indent="0" algn="ctr">
              <a:lnSpc>
                <a:spcPts val="5000"/>
              </a:lnSpc>
              <a:spcBef>
                <a:spcPts val="0"/>
              </a:spcBef>
              <a:buSzTx/>
              <a:buNone/>
              <a:defRPr sz="2800">
                <a:solidFill>
                  <a:srgbClr val="1CCD6C"/>
                </a:solidFill>
                <a:latin typeface="+mj-lt"/>
                <a:ea typeface="+mj-ea"/>
                <a:cs typeface="+mj-cs"/>
                <a:sym typeface="Avenir Next"/>
              </a:defRPr>
            </a:lvl1pPr>
          </a:lstStyle>
          <a:p>
            <a:r>
              <a:t>2025</a:t>
            </a:r>
          </a:p>
        </p:txBody>
      </p:sp>
      <p:sp>
        <p:nvSpPr>
          <p:cNvPr id="361" name="Shape 361"/>
          <p:cNvSpPr>
            <a:spLocks noGrp="1"/>
          </p:cNvSpPr>
          <p:nvPr>
            <p:ph type="pic" sz="quarter" idx="15"/>
          </p:nvPr>
        </p:nvSpPr>
        <p:spPr>
          <a:xfrm>
            <a:off x="4929778" y="5383462"/>
            <a:ext cx="749301" cy="788738"/>
          </a:xfrm>
          <a:prstGeom prst="rect">
            <a:avLst/>
          </a:prstGeom>
        </p:spPr>
        <p:txBody>
          <a:bodyPr lIns="91439" tIns="45719" rIns="91439" bIns="45719" anchor="t"/>
          <a:lstStyle/>
          <a:p>
            <a:endParaRPr/>
          </a:p>
        </p:txBody>
      </p:sp>
      <p:sp>
        <p:nvSpPr>
          <p:cNvPr id="362" name="Shape 362"/>
          <p:cNvSpPr>
            <a:spLocks noGrp="1"/>
          </p:cNvSpPr>
          <p:nvPr>
            <p:ph type="pic" sz="quarter" idx="16"/>
          </p:nvPr>
        </p:nvSpPr>
        <p:spPr>
          <a:xfrm>
            <a:off x="6123578" y="5384800"/>
            <a:ext cx="723901" cy="762000"/>
          </a:xfrm>
          <a:prstGeom prst="rect">
            <a:avLst/>
          </a:prstGeom>
        </p:spPr>
        <p:txBody>
          <a:bodyPr lIns="91439" tIns="45719" rIns="91439" bIns="45719" anchor="t"/>
          <a:lstStyle/>
          <a:p>
            <a:endParaRPr/>
          </a:p>
        </p:txBody>
      </p:sp>
      <p:sp>
        <p:nvSpPr>
          <p:cNvPr id="363" name="Shape 363"/>
          <p:cNvSpPr>
            <a:spLocks noGrp="1"/>
          </p:cNvSpPr>
          <p:nvPr>
            <p:ph type="pic" sz="quarter" idx="17"/>
          </p:nvPr>
        </p:nvSpPr>
        <p:spPr>
          <a:xfrm>
            <a:off x="7302138" y="5396831"/>
            <a:ext cx="736601" cy="775369"/>
          </a:xfrm>
          <a:prstGeom prst="rect">
            <a:avLst/>
          </a:prstGeom>
        </p:spPr>
        <p:txBody>
          <a:bodyPr lIns="91439" tIns="45719" rIns="91439" bIns="45719" anchor="t"/>
          <a:lstStyle/>
          <a:p>
            <a:endParaRPr/>
          </a:p>
        </p:txBody>
      </p:sp>
      <p:sp>
        <p:nvSpPr>
          <p:cNvPr id="364" name="Shape 36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bout Us">
    <p:spTree>
      <p:nvGrpSpPr>
        <p:cNvPr id="1" name=""/>
        <p:cNvGrpSpPr/>
        <p:nvPr/>
      </p:nvGrpSpPr>
      <p:grpSpPr>
        <a:xfrm>
          <a:off x="0" y="0"/>
          <a:ext cx="0" cy="0"/>
          <a:chOff x="0" y="0"/>
          <a:chExt cx="0" cy="0"/>
        </a:xfrm>
      </p:grpSpPr>
      <p:sp>
        <p:nvSpPr>
          <p:cNvPr id="44" name="Shape 44"/>
          <p:cNvSpPr/>
          <p:nvPr/>
        </p:nvSpPr>
        <p:spPr>
          <a:xfrm>
            <a:off x="1409700" y="5422900"/>
            <a:ext cx="10172700" cy="2032000"/>
          </a:xfrm>
          <a:prstGeom prst="rect">
            <a:avLst/>
          </a:prstGeom>
          <a:solidFill>
            <a:srgbClr val="1CCD6C"/>
          </a:solidFill>
          <a:ln w="254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5" name="Shape 45"/>
          <p:cNvSpPr/>
          <p:nvPr/>
        </p:nvSpPr>
        <p:spPr>
          <a:xfrm>
            <a:off x="1409700" y="3111500"/>
            <a:ext cx="10172700" cy="2032000"/>
          </a:xfrm>
          <a:prstGeom prst="rect">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6" name="Shape 46"/>
          <p:cNvSpPr>
            <a:spLocks noGrp="1"/>
          </p:cNvSpPr>
          <p:nvPr>
            <p:ph type="body" sz="quarter" idx="13"/>
          </p:nvPr>
        </p:nvSpPr>
        <p:spPr>
          <a:xfrm>
            <a:off x="1676400" y="5664200"/>
            <a:ext cx="9652000" cy="1549400"/>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Iusto odio dignissim qui blandit praesent luptatum zzril delenit augue duis dolore te feugait nulla facilisi. Nam liber tempor cum soluta nobis eleifend option congue nihil.</a:t>
            </a:r>
          </a:p>
        </p:txBody>
      </p:sp>
      <p:sp>
        <p:nvSpPr>
          <p:cNvPr id="47" name="Shape 47"/>
          <p:cNvSpPr>
            <a:spLocks noGrp="1"/>
          </p:cNvSpPr>
          <p:nvPr>
            <p:ph type="body" sz="quarter" idx="14"/>
          </p:nvPr>
        </p:nvSpPr>
        <p:spPr>
          <a:xfrm>
            <a:off x="1676400" y="3352799"/>
            <a:ext cx="9652000" cy="1549401"/>
          </a:xfrm>
          <a:prstGeom prst="rect">
            <a:avLst/>
          </a:prstGeom>
        </p:spPr>
        <p:txBody>
          <a:bodyPr>
            <a:spAutoFit/>
          </a:bodyPr>
          <a:lstStyle>
            <a:lvl1pPr marL="0" indent="0">
              <a:lnSpc>
                <a:spcPts val="5000"/>
              </a:lnSpc>
              <a:spcBef>
                <a:spcPts val="0"/>
              </a:spcBef>
              <a:buSzTx/>
              <a:buNone/>
              <a:defRPr sz="2800">
                <a:solidFill>
                  <a:srgbClr val="FDFFFF"/>
                </a:solidFill>
                <a:latin typeface="+mj-lt"/>
                <a:ea typeface="+mj-ea"/>
                <a:cs typeface="+mj-cs"/>
                <a:sym typeface="Avenir Next"/>
              </a:defRPr>
            </a:lvl1pPr>
          </a:lstStyle>
          <a:p>
            <a:r>
              <a:t>Duis autem vel eum iriure dolor in hendrerit in vulputate velit esse molestie consequat, vel illum dolore eu feugiat nulla facilisis at vero eros et accumsan et.</a:t>
            </a:r>
          </a:p>
        </p:txBody>
      </p:sp>
      <p:sp>
        <p:nvSpPr>
          <p:cNvPr id="48" name="Shape 48"/>
          <p:cNvSpPr>
            <a:spLocks noGrp="1"/>
          </p:cNvSpPr>
          <p:nvPr>
            <p:ph type="body" sz="quarter" idx="15"/>
          </p:nvPr>
        </p:nvSpPr>
        <p:spPr>
          <a:xfrm>
            <a:off x="2616200" y="1238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About Us</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Large">
    <p:spTree>
      <p:nvGrpSpPr>
        <p:cNvPr id="1" name=""/>
        <p:cNvGrpSpPr/>
        <p:nvPr/>
      </p:nvGrpSpPr>
      <p:grpSpPr>
        <a:xfrm>
          <a:off x="0" y="0"/>
          <a:ext cx="0" cy="0"/>
          <a:chOff x="0" y="0"/>
          <a:chExt cx="0" cy="0"/>
        </a:xfrm>
      </p:grpSpPr>
      <p:sp>
        <p:nvSpPr>
          <p:cNvPr id="56" name="Shape 56"/>
          <p:cNvSpPr/>
          <p:nvPr/>
        </p:nvSpPr>
        <p:spPr>
          <a:xfrm>
            <a:off x="-12700" y="-25400"/>
            <a:ext cx="13030200" cy="9804400"/>
          </a:xfrm>
          <a:prstGeom prst="rect">
            <a:avLst/>
          </a:prstGeom>
          <a:blipFill>
            <a:blip r:embed="rId2"/>
            <a:stretch>
              <a:fillRect/>
            </a:stretch>
          </a:blip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7" name="Shape 57"/>
          <p:cNvSpPr/>
          <p:nvPr/>
        </p:nvSpPr>
        <p:spPr>
          <a:xfrm>
            <a:off x="2324100" y="4965700"/>
            <a:ext cx="8267700" cy="3670300"/>
          </a:xfrm>
          <a:prstGeom prst="rect">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8" name="Shape 58"/>
          <p:cNvSpPr/>
          <p:nvPr/>
        </p:nvSpPr>
        <p:spPr>
          <a:xfrm>
            <a:off x="2152650" y="2501900"/>
            <a:ext cx="3479800" cy="3479800"/>
          </a:xfrm>
          <a:prstGeom prst="ellipse">
            <a:avLst/>
          </a:prstGeom>
          <a:solidFill>
            <a:srgbClr val="FDFFFF">
              <a:alpha val="71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aphicFrame>
        <p:nvGraphicFramePr>
          <p:cNvPr id="59" name="Chart 59"/>
          <p:cNvGraphicFramePr/>
          <p:nvPr/>
        </p:nvGraphicFramePr>
        <p:xfrm>
          <a:off x="2406650" y="2755900"/>
          <a:ext cx="2959100" cy="2959100"/>
        </p:xfrm>
        <a:graphic>
          <a:graphicData uri="http://schemas.openxmlformats.org/drawingml/2006/chart">
            <c:chart xmlns:c="http://schemas.openxmlformats.org/drawingml/2006/chart" xmlns:r="http://schemas.openxmlformats.org/officeDocument/2006/relationships" r:id="rId3"/>
          </a:graphicData>
        </a:graphic>
      </p:graphicFrame>
      <p:sp>
        <p:nvSpPr>
          <p:cNvPr id="60" name="Shape 60"/>
          <p:cNvSpPr/>
          <p:nvPr/>
        </p:nvSpPr>
        <p:spPr>
          <a:xfrm>
            <a:off x="9093200" y="5524500"/>
            <a:ext cx="977900" cy="9779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61" name="Shape 61"/>
          <p:cNvSpPr>
            <a:spLocks noGrp="1"/>
          </p:cNvSpPr>
          <p:nvPr>
            <p:ph type="body" sz="quarter" idx="13"/>
          </p:nvPr>
        </p:nvSpPr>
        <p:spPr>
          <a:xfrm>
            <a:off x="6235700" y="5651500"/>
            <a:ext cx="2641600" cy="736600"/>
          </a:xfrm>
          <a:prstGeom prst="rect">
            <a:avLst/>
          </a:prstGeom>
        </p:spPr>
        <p:txBody>
          <a:bodyPr>
            <a:spAutoFit/>
          </a:bodyPr>
          <a:lstStyle>
            <a:lvl1pPr marL="0" indent="0" algn="r">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62" name="Shape 62"/>
          <p:cNvSpPr>
            <a:spLocks noGrp="1"/>
          </p:cNvSpPr>
          <p:nvPr>
            <p:ph type="body" sz="quarter" idx="14"/>
          </p:nvPr>
        </p:nvSpPr>
        <p:spPr>
          <a:xfrm>
            <a:off x="2832100" y="7188200"/>
            <a:ext cx="72517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63" name="Shape 63"/>
          <p:cNvSpPr>
            <a:spLocks noGrp="1"/>
          </p:cNvSpPr>
          <p:nvPr>
            <p:ph type="body" sz="quarter" idx="15"/>
          </p:nvPr>
        </p:nvSpPr>
        <p:spPr>
          <a:xfrm>
            <a:off x="2854716" y="6070600"/>
            <a:ext cx="1653096" cy="1054100"/>
          </a:xfrm>
          <a:prstGeom prst="rect">
            <a:avLst/>
          </a:prstGeom>
        </p:spPr>
        <p:txBody>
          <a:bodyPr wrap="none">
            <a:spAutoFit/>
          </a:bodyPr>
          <a:lstStyle>
            <a:lvl1pPr marL="0" indent="0">
              <a:spcBef>
                <a:spcPts val="0"/>
              </a:spcBef>
              <a:buSzTx/>
              <a:buNone/>
              <a:defRPr sz="5500" b="1">
                <a:solidFill>
                  <a:srgbClr val="A4A4A4"/>
                </a:solidFill>
                <a:latin typeface="+mj-lt"/>
                <a:ea typeface="+mj-ea"/>
                <a:cs typeface="+mj-cs"/>
                <a:sym typeface="Avenir Next"/>
              </a:defRPr>
            </a:lvl1pPr>
          </a:lstStyle>
          <a:p>
            <a:r>
              <a:t>56%</a:t>
            </a:r>
          </a:p>
        </p:txBody>
      </p:sp>
      <p:sp>
        <p:nvSpPr>
          <p:cNvPr id="64" name="Shape 64"/>
          <p:cNvSpPr>
            <a:spLocks noGrp="1"/>
          </p:cNvSpPr>
          <p:nvPr>
            <p:ph type="pic" sz="quarter" idx="16"/>
          </p:nvPr>
        </p:nvSpPr>
        <p:spPr>
          <a:xfrm>
            <a:off x="9164277" y="5611394"/>
            <a:ext cx="838201" cy="812801"/>
          </a:xfrm>
          <a:prstGeom prst="rect">
            <a:avLst/>
          </a:prstGeom>
        </p:spPr>
        <p:txBody>
          <a:bodyPr lIns="91439" tIns="45719" rIns="91439" bIns="45719" anchor="t"/>
          <a:lstStyle/>
          <a:p>
            <a:endParaRP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Europe Map">
    <p:spTree>
      <p:nvGrpSpPr>
        <p:cNvPr id="1" name=""/>
        <p:cNvGrpSpPr/>
        <p:nvPr/>
      </p:nvGrpSpPr>
      <p:grpSpPr>
        <a:xfrm>
          <a:off x="0" y="0"/>
          <a:ext cx="0" cy="0"/>
          <a:chOff x="0" y="0"/>
          <a:chExt cx="0" cy="0"/>
        </a:xfrm>
      </p:grpSpPr>
      <p:sp>
        <p:nvSpPr>
          <p:cNvPr id="72" name="Shape 72"/>
          <p:cNvSpPr>
            <a:spLocks noGrp="1"/>
          </p:cNvSpPr>
          <p:nvPr>
            <p:ph type="body" sz="quarter" idx="13"/>
          </p:nvPr>
        </p:nvSpPr>
        <p:spPr>
          <a:xfrm>
            <a:off x="5705030" y="78359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30%</a:t>
            </a:r>
          </a:p>
        </p:txBody>
      </p:sp>
      <p:sp>
        <p:nvSpPr>
          <p:cNvPr id="73" name="Shape 73"/>
          <p:cNvSpPr>
            <a:spLocks noGrp="1"/>
          </p:cNvSpPr>
          <p:nvPr>
            <p:ph type="body" sz="quarter" idx="14"/>
          </p:nvPr>
        </p:nvSpPr>
        <p:spPr>
          <a:xfrm>
            <a:off x="1133208" y="78232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55%</a:t>
            </a:r>
          </a:p>
        </p:txBody>
      </p:sp>
      <p:sp>
        <p:nvSpPr>
          <p:cNvPr id="74" name="Shape 74"/>
          <p:cNvSpPr>
            <a:spLocks noGrp="1"/>
          </p:cNvSpPr>
          <p:nvPr>
            <p:ph type="body" sz="quarter" idx="15"/>
          </p:nvPr>
        </p:nvSpPr>
        <p:spPr>
          <a:xfrm>
            <a:off x="7162800" y="77152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5" name="Shape 75"/>
          <p:cNvSpPr>
            <a:spLocks noGrp="1"/>
          </p:cNvSpPr>
          <p:nvPr>
            <p:ph type="body" sz="quarter" idx="16"/>
          </p:nvPr>
        </p:nvSpPr>
        <p:spPr>
          <a:xfrm>
            <a:off x="2743200" y="77406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76" name="Shape 76"/>
          <p:cNvSpPr>
            <a:spLocks noGrp="1"/>
          </p:cNvSpPr>
          <p:nvPr>
            <p:ph type="body" sz="quarter" idx="17"/>
          </p:nvPr>
        </p:nvSpPr>
        <p:spPr>
          <a:xfrm>
            <a:off x="7861300" y="3898900"/>
            <a:ext cx="4279900" cy="29972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 vel illum dolore eu feugiat nulla facilisis at vero eros.</a:t>
            </a:r>
          </a:p>
        </p:txBody>
      </p:sp>
      <p:sp>
        <p:nvSpPr>
          <p:cNvPr id="77" name="Shape 77"/>
          <p:cNvSpPr>
            <a:spLocks noGrp="1"/>
          </p:cNvSpPr>
          <p:nvPr>
            <p:ph type="body" sz="quarter" idx="18"/>
          </p:nvPr>
        </p:nvSpPr>
        <p:spPr>
          <a:xfrm>
            <a:off x="2616200" y="9461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78" name="Shape 78"/>
          <p:cNvSpPr>
            <a:spLocks noGrp="1"/>
          </p:cNvSpPr>
          <p:nvPr>
            <p:ph type="body" sz="quarter" idx="19"/>
          </p:nvPr>
        </p:nvSpPr>
        <p:spPr>
          <a:xfrm>
            <a:off x="7848600" y="3016249"/>
            <a:ext cx="16383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Europe</a:t>
            </a: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merica Map">
    <p:spTree>
      <p:nvGrpSpPr>
        <p:cNvPr id="1" name=""/>
        <p:cNvGrpSpPr/>
        <p:nvPr/>
      </p:nvGrpSpPr>
      <p:grpSpPr>
        <a:xfrm>
          <a:off x="0" y="0"/>
          <a:ext cx="0" cy="0"/>
          <a:chOff x="0" y="0"/>
          <a:chExt cx="0" cy="0"/>
        </a:xfrm>
      </p:grpSpPr>
      <p:sp>
        <p:nvSpPr>
          <p:cNvPr id="86" name="Shape 86"/>
          <p:cNvSpPr/>
          <p:nvPr/>
        </p:nvSpPr>
        <p:spPr>
          <a:xfrm>
            <a:off x="7321941" y="3011876"/>
            <a:ext cx="4292601" cy="255597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1"/>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8"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8"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32E386">
              <a:alpha val="72000"/>
            </a:srgbClr>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7" name="Shape 87"/>
          <p:cNvSpPr/>
          <p:nvPr/>
        </p:nvSpPr>
        <p:spPr>
          <a:xfrm>
            <a:off x="9119472" y="5373499"/>
            <a:ext cx="1510517" cy="2464379"/>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3"/>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1F9EC"/>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88" name="Shape 88"/>
          <p:cNvSpPr/>
          <p:nvPr/>
        </p:nvSpPr>
        <p:spPr>
          <a:xfrm>
            <a:off x="1608215" y="3195715"/>
            <a:ext cx="1342870" cy="1342870"/>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9" name="Shape 89"/>
          <p:cNvSpPr/>
          <p:nvPr/>
        </p:nvSpPr>
        <p:spPr>
          <a:xfrm>
            <a:off x="1460500" y="3048000"/>
            <a:ext cx="1638300" cy="16383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0" name="Shape 90"/>
          <p:cNvSpPr/>
          <p:nvPr/>
        </p:nvSpPr>
        <p:spPr>
          <a:xfrm>
            <a:off x="3494894" y="4879194"/>
            <a:ext cx="1176313" cy="1176313"/>
          </a:xfrm>
          <a:prstGeom prst="ellipse">
            <a:avLst/>
          </a:prstGeom>
          <a:solidFill>
            <a:srgbClr val="66EBA5"/>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1" name="Shape 91"/>
          <p:cNvSpPr/>
          <p:nvPr/>
        </p:nvSpPr>
        <p:spPr>
          <a:xfrm>
            <a:off x="3365500" y="47498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2" name="Shape 92"/>
          <p:cNvSpPr>
            <a:spLocks noGrp="1"/>
          </p:cNvSpPr>
          <p:nvPr>
            <p:ph type="body" sz="quarter" idx="13"/>
          </p:nvPr>
        </p:nvSpPr>
        <p:spPr>
          <a:xfrm>
            <a:off x="1371600" y="7683500"/>
            <a:ext cx="7416800" cy="1066800"/>
          </a:xfrm>
          <a:prstGeom prst="rect">
            <a:avLst/>
          </a:prstGeom>
        </p:spPr>
        <p:txBody>
          <a:bodyPr>
            <a:spAutoFit/>
          </a:bodyPr>
          <a:lstStyle>
            <a:lvl1pPr marL="0" indent="0">
              <a:lnSpc>
                <a:spcPts val="5000"/>
              </a:lnSpc>
              <a:spcBef>
                <a:spcPts val="0"/>
              </a:spcBef>
              <a:buSzTx/>
              <a:buNone/>
              <a:defRPr sz="2800">
                <a:solidFill>
                  <a:srgbClr val="3C3C3C"/>
                </a:solidFill>
                <a:latin typeface="+mj-lt"/>
                <a:ea typeface="+mj-ea"/>
                <a:cs typeface="+mj-cs"/>
                <a:sym typeface="Avenir Next"/>
              </a:defRPr>
            </a:lvl1pPr>
          </a:lstStyle>
          <a:p>
            <a:r>
              <a:t>Duis autem vel eum iriure dolor in hendrerit in vulputate velit esse molestie consequat.</a:t>
            </a:r>
          </a:p>
        </p:txBody>
      </p:sp>
      <p:sp>
        <p:nvSpPr>
          <p:cNvPr id="93" name="Shape 93"/>
          <p:cNvSpPr>
            <a:spLocks noGrp="1"/>
          </p:cNvSpPr>
          <p:nvPr>
            <p:ph type="body" sz="quarter" idx="14"/>
          </p:nvPr>
        </p:nvSpPr>
        <p:spPr>
          <a:xfrm>
            <a:off x="3571430" y="5105400"/>
            <a:ext cx="1025500" cy="723900"/>
          </a:xfrm>
          <a:prstGeom prst="rect">
            <a:avLst/>
          </a:prstGeom>
        </p:spPr>
        <p:txBody>
          <a:bodyPr wrap="none">
            <a:spAutoFit/>
          </a:bodyPr>
          <a:lstStyle>
            <a:lvl1pPr marL="0" indent="0" algn="ctr">
              <a:spcBef>
                <a:spcPts val="0"/>
              </a:spcBef>
              <a:buSzTx/>
              <a:buNone/>
              <a:defRPr sz="3600">
                <a:solidFill>
                  <a:srgbClr val="FDFFFF"/>
                </a:solidFill>
                <a:latin typeface="+mj-lt"/>
                <a:ea typeface="+mj-ea"/>
                <a:cs typeface="+mj-cs"/>
                <a:sym typeface="Avenir Next"/>
              </a:defRPr>
            </a:lvl1pPr>
          </a:lstStyle>
          <a:p>
            <a:r>
              <a:t>22%</a:t>
            </a:r>
          </a:p>
        </p:txBody>
      </p:sp>
      <p:sp>
        <p:nvSpPr>
          <p:cNvPr id="94" name="Shape 94"/>
          <p:cNvSpPr>
            <a:spLocks noGrp="1"/>
          </p:cNvSpPr>
          <p:nvPr>
            <p:ph type="body" sz="quarter" idx="15"/>
          </p:nvPr>
        </p:nvSpPr>
        <p:spPr>
          <a:xfrm>
            <a:off x="1717408" y="3492500"/>
            <a:ext cx="1126745" cy="800100"/>
          </a:xfrm>
          <a:prstGeom prst="rect">
            <a:avLst/>
          </a:prstGeom>
        </p:spPr>
        <p:txBody>
          <a:bodyPr wrap="none">
            <a:spAutoFit/>
          </a:bodyPr>
          <a:lstStyle>
            <a:lvl1pPr marL="0" indent="0" algn="ctr">
              <a:spcBef>
                <a:spcPts val="0"/>
              </a:spcBef>
              <a:buSzTx/>
              <a:buNone/>
              <a:defRPr sz="4000">
                <a:solidFill>
                  <a:srgbClr val="FDFFFF"/>
                </a:solidFill>
                <a:latin typeface="+mj-lt"/>
                <a:ea typeface="+mj-ea"/>
                <a:cs typeface="+mj-cs"/>
                <a:sym typeface="Avenir Next"/>
              </a:defRPr>
            </a:lvl1pPr>
          </a:lstStyle>
          <a:p>
            <a:r>
              <a:t>43%</a:t>
            </a:r>
          </a:p>
        </p:txBody>
      </p:sp>
      <p:sp>
        <p:nvSpPr>
          <p:cNvPr id="95" name="Shape 95"/>
          <p:cNvSpPr>
            <a:spLocks noGrp="1"/>
          </p:cNvSpPr>
          <p:nvPr>
            <p:ph type="body" sz="quarter" idx="16"/>
          </p:nvPr>
        </p:nvSpPr>
        <p:spPr>
          <a:xfrm>
            <a:off x="5130800" y="49847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6" name="Shape 96"/>
          <p:cNvSpPr>
            <a:spLocks noGrp="1"/>
          </p:cNvSpPr>
          <p:nvPr>
            <p:ph type="body" sz="quarter" idx="17"/>
          </p:nvPr>
        </p:nvSpPr>
        <p:spPr>
          <a:xfrm>
            <a:off x="3327400" y="3409950"/>
            <a:ext cx="2095500" cy="952500"/>
          </a:xfrm>
          <a:prstGeom prst="rect">
            <a:avLst/>
          </a:prstGeom>
        </p:spPr>
        <p:txBody>
          <a:bodyPr>
            <a:spAutoFit/>
          </a:bodyPr>
          <a:lstStyle>
            <a:lvl1pPr marL="0" indent="0">
              <a:lnSpc>
                <a:spcPts val="3100"/>
              </a:lnSpc>
              <a:spcBef>
                <a:spcPts val="0"/>
              </a:spcBef>
              <a:buSzTx/>
              <a:buNone/>
              <a:defRPr sz="1200">
                <a:latin typeface="+mj-lt"/>
                <a:ea typeface="+mj-ea"/>
                <a:cs typeface="+mj-cs"/>
                <a:sym typeface="Avenir Next"/>
              </a:defRPr>
            </a:lvl1pPr>
          </a:lstStyle>
          <a:p>
            <a:r>
              <a:t>Claritas est etiam processus dynamicus, qui sequitur mutationem consuetudium lectorum</a:t>
            </a:r>
          </a:p>
        </p:txBody>
      </p:sp>
      <p:sp>
        <p:nvSpPr>
          <p:cNvPr id="97" name="Shape 97"/>
          <p:cNvSpPr>
            <a:spLocks noGrp="1"/>
          </p:cNvSpPr>
          <p:nvPr>
            <p:ph type="body" sz="quarter" idx="18"/>
          </p:nvPr>
        </p:nvSpPr>
        <p:spPr>
          <a:xfrm>
            <a:off x="2552700" y="9842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Look At The World</a:t>
            </a:r>
          </a:p>
        </p:txBody>
      </p:sp>
      <p:sp>
        <p:nvSpPr>
          <p:cNvPr id="98" name="Shape 98"/>
          <p:cNvSpPr>
            <a:spLocks noGrp="1"/>
          </p:cNvSpPr>
          <p:nvPr>
            <p:ph type="body" sz="quarter" idx="19"/>
          </p:nvPr>
        </p:nvSpPr>
        <p:spPr>
          <a:xfrm>
            <a:off x="1397000" y="6851649"/>
            <a:ext cx="2095500" cy="723901"/>
          </a:xfrm>
          <a:prstGeom prst="rect">
            <a:avLst/>
          </a:prstGeom>
        </p:spPr>
        <p:txBody>
          <a:bodyPr>
            <a:spAutoFit/>
          </a:bodyPr>
          <a:lstStyle>
            <a:lvl1pPr marL="0" indent="0">
              <a:lnSpc>
                <a:spcPts val="6000"/>
              </a:lnSpc>
              <a:spcBef>
                <a:spcPts val="0"/>
              </a:spcBef>
              <a:buSzTx/>
              <a:buNone/>
              <a:defRPr sz="3600">
                <a:solidFill>
                  <a:srgbClr val="1CCD6C"/>
                </a:solidFill>
                <a:latin typeface="+mj-lt"/>
                <a:ea typeface="+mj-ea"/>
                <a:cs typeface="+mj-cs"/>
                <a:sym typeface="Avenir Next"/>
              </a:defRPr>
            </a:lvl1pPr>
          </a:lstStyle>
          <a:p>
            <a:r>
              <a:t>America</a:t>
            </a:r>
          </a:p>
        </p:txBody>
      </p:sp>
      <p:sp>
        <p:nvSpPr>
          <p:cNvPr id="99" name="Shape 9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able">
    <p:spTree>
      <p:nvGrpSpPr>
        <p:cNvPr id="1" name=""/>
        <p:cNvGrpSpPr/>
        <p:nvPr/>
      </p:nvGrpSpPr>
      <p:grpSpPr>
        <a:xfrm>
          <a:off x="0" y="0"/>
          <a:ext cx="0" cy="0"/>
          <a:chOff x="0" y="0"/>
          <a:chExt cx="0" cy="0"/>
        </a:xfrm>
      </p:grpSpPr>
      <p:graphicFrame>
        <p:nvGraphicFramePr>
          <p:cNvPr id="106" name="Table 106"/>
          <p:cNvGraphicFramePr/>
          <p:nvPr/>
        </p:nvGraphicFramePr>
        <p:xfrm>
          <a:off x="1651000" y="3035300"/>
          <a:ext cx="9690100" cy="5016500"/>
        </p:xfrm>
        <a:graphic>
          <a:graphicData uri="http://schemas.openxmlformats.org/drawingml/2006/table">
            <a:tbl>
              <a:tblPr>
                <a:tableStyleId>{4C3C2611-4C71-4FC5-86AE-919BDF0F9419}</a:tableStyleId>
              </a:tblPr>
              <a:tblGrid>
                <a:gridCol w="3230033">
                  <a:extLst>
                    <a:ext uri="{9D8B030D-6E8A-4147-A177-3AD203B41FA5}">
                      <a16:colId xmlns:a16="http://schemas.microsoft.com/office/drawing/2014/main" val="20000"/>
                    </a:ext>
                  </a:extLst>
                </a:gridCol>
                <a:gridCol w="3230033">
                  <a:extLst>
                    <a:ext uri="{9D8B030D-6E8A-4147-A177-3AD203B41FA5}">
                      <a16:colId xmlns:a16="http://schemas.microsoft.com/office/drawing/2014/main" val="20001"/>
                    </a:ext>
                  </a:extLst>
                </a:gridCol>
                <a:gridCol w="3230033">
                  <a:extLst>
                    <a:ext uri="{9D8B030D-6E8A-4147-A177-3AD203B41FA5}">
                      <a16:colId xmlns:a16="http://schemas.microsoft.com/office/drawing/2014/main" val="20002"/>
                    </a:ext>
                  </a:extLst>
                </a:gridCol>
              </a:tblGrid>
              <a:tr h="627062">
                <a:tc>
                  <a:txBody>
                    <a:bodyPr/>
                    <a:lstStyle/>
                    <a:p>
                      <a:pPr>
                        <a:lnSpc>
                          <a:spcPts val="4100"/>
                        </a:lnSpc>
                      </a:pPr>
                      <a:r>
                        <a:rPr sz="2000" b="1">
                          <a:solidFill>
                            <a:srgbClr val="1CCD6C"/>
                          </a:solidFill>
                          <a:latin typeface="+mj-lt"/>
                          <a:ea typeface="+mj-ea"/>
                          <a:cs typeface="+mj-cs"/>
                          <a:sym typeface="Avenir Next"/>
                        </a:rPr>
                        <a:t>GDP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Last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4100"/>
                        </a:lnSpc>
                      </a:pPr>
                      <a:r>
                        <a:rPr sz="2000" b="1">
                          <a:solidFill>
                            <a:srgbClr val="1CCD6C"/>
                          </a:solidFill>
                          <a:latin typeface="+mj-lt"/>
                          <a:ea typeface="+mj-ea"/>
                          <a:cs typeface="+mj-cs"/>
                          <a:sym typeface="Avenir Next"/>
                        </a:rPr>
                        <a:t>Previous</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0"/>
                  </a:ext>
                </a:extLst>
              </a:tr>
              <a:tr h="627062">
                <a:tc>
                  <a:txBody>
                    <a:bodyPr/>
                    <a:lstStyle/>
                    <a:p>
                      <a:pPr>
                        <a:lnSpc>
                          <a:spcPts val="3600"/>
                        </a:lnSpc>
                      </a:pPr>
                      <a:r>
                        <a:rPr sz="1600">
                          <a:solidFill>
                            <a:srgbClr val="3C3C3C"/>
                          </a:solidFill>
                          <a:latin typeface="+mj-lt"/>
                          <a:ea typeface="+mj-ea"/>
                          <a:cs typeface="+mj-cs"/>
                          <a:sym typeface="Avenir Next"/>
                        </a:rPr>
                        <a:t>Duis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E0F9EC">
                        <a:alpha val="44000"/>
                      </a:srgbClr>
                    </a:solidFill>
                  </a:tcPr>
                </a:tc>
                <a:extLst>
                  <a:ext uri="{0D108BD9-81ED-4DB2-BD59-A6C34878D82A}">
                    <a16:rowId xmlns:a16="http://schemas.microsoft.com/office/drawing/2014/main" val="10001"/>
                  </a:ext>
                </a:extLst>
              </a:tr>
              <a:tr h="627062">
                <a:tc>
                  <a:txBody>
                    <a:bodyPr/>
                    <a:lstStyle/>
                    <a:p>
                      <a:pPr>
                        <a:lnSpc>
                          <a:spcPts val="3600"/>
                        </a:lnSpc>
                      </a:pPr>
                      <a:r>
                        <a:rPr sz="1600">
                          <a:solidFill>
                            <a:srgbClr val="3C3C3C"/>
                          </a:solidFill>
                          <a:latin typeface="+mj-lt"/>
                          <a:ea typeface="+mj-ea"/>
                          <a:cs typeface="+mj-cs"/>
                          <a:sym typeface="Avenir Next"/>
                        </a:rPr>
                        <a:t>Hendrerit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$27,000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$35,000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2"/>
                  </a:ext>
                </a:extLst>
              </a:tr>
              <a:tr h="627062">
                <a:tc>
                  <a:txBody>
                    <a:bodyPr/>
                    <a:lstStyle/>
                    <a:p>
                      <a:pPr>
                        <a:lnSpc>
                          <a:spcPts val="3600"/>
                        </a:lnSpc>
                      </a:pPr>
                      <a:r>
                        <a:rPr sz="1600">
                          <a:solidFill>
                            <a:srgbClr val="3C3C3C"/>
                          </a:solidFill>
                          <a:latin typeface="+mj-lt"/>
                          <a:ea typeface="+mj-ea"/>
                          <a:cs typeface="+mj-cs"/>
                          <a:sym typeface="Avenir Next"/>
                        </a:rPr>
                        <a:t>Esse molestie consequat</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$16,000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$52,000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3"/>
                  </a:ext>
                </a:extLst>
              </a:tr>
              <a:tr h="627062">
                <a:tc>
                  <a:txBody>
                    <a:bodyPr/>
                    <a:lstStyle/>
                    <a:p>
                      <a:pPr>
                        <a:lnSpc>
                          <a:spcPts val="3600"/>
                        </a:lnSpc>
                      </a:pPr>
                      <a:r>
                        <a:rPr sz="1600">
                          <a:solidFill>
                            <a:srgbClr val="3C3C3C"/>
                          </a:solidFill>
                          <a:latin typeface="+mj-lt"/>
                          <a:ea typeface="+mj-ea"/>
                          <a:cs typeface="+mj-cs"/>
                          <a:sym typeface="Avenir Next"/>
                        </a:rPr>
                        <a:t>Lorem autem vel eum iriure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$18,000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tc>
                  <a:txBody>
                    <a:bodyPr/>
                    <a:lstStyle/>
                    <a:p>
                      <a:pPr>
                        <a:lnSpc>
                          <a:spcPts val="3600"/>
                        </a:lnSpc>
                      </a:pPr>
                      <a:r>
                        <a:rPr sz="1600">
                          <a:solidFill>
                            <a:srgbClr val="3C3C3C"/>
                          </a:solidFill>
                          <a:latin typeface="+mj-lt"/>
                          <a:ea typeface="+mj-ea"/>
                          <a:cs typeface="+mj-cs"/>
                          <a:sym typeface="Avenir Next"/>
                        </a:rPr>
                        <a:t>$22,000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noFill/>
                  </a:tcPr>
                </a:tc>
                <a:extLst>
                  <a:ext uri="{0D108BD9-81ED-4DB2-BD59-A6C34878D82A}">
                    <a16:rowId xmlns:a16="http://schemas.microsoft.com/office/drawing/2014/main" val="10004"/>
                  </a:ext>
                </a:extLst>
              </a:tr>
              <a:tr h="627062">
                <a:tc>
                  <a:txBody>
                    <a:bodyPr/>
                    <a:lstStyle/>
                    <a:p>
                      <a:pPr>
                        <a:lnSpc>
                          <a:spcPts val="3600"/>
                        </a:lnSpc>
                      </a:pPr>
                      <a:r>
                        <a:rPr sz="1600">
                          <a:solidFill>
                            <a:srgbClr val="3C3C3C"/>
                          </a:solidFill>
                          <a:latin typeface="+mj-lt"/>
                          <a:ea typeface="+mj-ea"/>
                          <a:cs typeface="+mj-cs"/>
                          <a:sym typeface="Avenir Next"/>
                        </a:rPr>
                        <a:t>Dolor in vulputate</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$15,000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5"/>
                  </a:ext>
                </a:extLst>
              </a:tr>
              <a:tr h="627062">
                <a:tc>
                  <a:txBody>
                    <a:bodyPr/>
                    <a:lstStyle/>
                    <a:p>
                      <a:pPr>
                        <a:lnSpc>
                          <a:spcPts val="3600"/>
                        </a:lnSpc>
                      </a:pPr>
                      <a:r>
                        <a:rPr sz="1600">
                          <a:solidFill>
                            <a:srgbClr val="3C3C3C"/>
                          </a:solidFill>
                          <a:latin typeface="+mj-lt"/>
                          <a:ea typeface="+mj-ea"/>
                          <a:cs typeface="+mj-cs"/>
                          <a:sym typeface="Avenir Next"/>
                        </a:rPr>
                        <a:t>Mirum est notare quam littera </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$23,000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DFFFF"/>
                    </a:solidFill>
                  </a:tcPr>
                </a:tc>
                <a:extLst>
                  <a:ext uri="{0D108BD9-81ED-4DB2-BD59-A6C34878D82A}">
                    <a16:rowId xmlns:a16="http://schemas.microsoft.com/office/drawing/2014/main" val="10006"/>
                  </a:ext>
                </a:extLst>
              </a:tr>
              <a:tr h="627062">
                <a:tc>
                  <a:txBody>
                    <a:bodyPr/>
                    <a:lstStyle/>
                    <a:p>
                      <a:pPr>
                        <a:lnSpc>
                          <a:spcPts val="3600"/>
                        </a:lnSpc>
                      </a:pPr>
                      <a:r>
                        <a:rPr sz="1600">
                          <a:solidFill>
                            <a:srgbClr val="3C3C3C"/>
                          </a:solidFill>
                          <a:latin typeface="+mj-lt"/>
                          <a:ea typeface="+mj-ea"/>
                          <a:cs typeface="+mj-cs"/>
                          <a:sym typeface="Avenir Next"/>
                        </a:rPr>
                        <a:t>Suscipit lobortis nisl ut aliquip</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$25,000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tc>
                  <a:txBody>
                    <a:bodyPr/>
                    <a:lstStyle/>
                    <a:p>
                      <a:pPr>
                        <a:lnSpc>
                          <a:spcPts val="3600"/>
                        </a:lnSpc>
                      </a:pPr>
                      <a:r>
                        <a:rPr sz="1600">
                          <a:solidFill>
                            <a:srgbClr val="3C3C3C"/>
                          </a:solidFill>
                          <a:latin typeface="+mj-lt"/>
                          <a:ea typeface="+mj-ea"/>
                          <a:cs typeface="+mj-cs"/>
                          <a:sym typeface="Avenir Next"/>
                        </a:rPr>
                        <a:t>$30,000</a:t>
                      </a:r>
                    </a:p>
                  </a:txBody>
                  <a:tcPr marL="50800" marR="50800" marT="50800" marB="50800" anchor="ctr" horzOverflow="overflow">
                    <a:lnL w="3175">
                      <a:solidFill>
                        <a:srgbClr val="A4A4A4"/>
                      </a:solidFill>
                      <a:miter lim="400000"/>
                    </a:lnL>
                    <a:lnR w="3175">
                      <a:solidFill>
                        <a:srgbClr val="A4A4A4"/>
                      </a:solidFill>
                      <a:miter lim="400000"/>
                    </a:lnR>
                    <a:lnT w="3175">
                      <a:solidFill>
                        <a:srgbClr val="A4A4A4"/>
                      </a:solidFill>
                      <a:miter lim="400000"/>
                    </a:lnT>
                    <a:lnB w="3175">
                      <a:solidFill>
                        <a:srgbClr val="A4A4A4"/>
                      </a:solidFill>
                      <a:miter lim="400000"/>
                    </a:lnB>
                    <a:solidFill>
                      <a:srgbClr val="F2FDF7"/>
                    </a:solidFill>
                  </a:tcPr>
                </a:tc>
                <a:extLst>
                  <a:ext uri="{0D108BD9-81ED-4DB2-BD59-A6C34878D82A}">
                    <a16:rowId xmlns:a16="http://schemas.microsoft.com/office/drawing/2014/main" val="10007"/>
                  </a:ext>
                </a:extLst>
              </a:tr>
            </a:tbl>
          </a:graphicData>
        </a:graphic>
      </p:graphicFrame>
      <p:sp>
        <p:nvSpPr>
          <p:cNvPr id="107" name="Shape 107"/>
          <p:cNvSpPr>
            <a:spLocks noGrp="1"/>
          </p:cNvSpPr>
          <p:nvPr>
            <p:ph type="body" sz="quarter" idx="13"/>
          </p:nvPr>
        </p:nvSpPr>
        <p:spPr>
          <a:xfrm>
            <a:off x="2616200" y="12128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Financial Overview</a:t>
            </a:r>
          </a:p>
        </p:txBody>
      </p:sp>
      <p:sp>
        <p:nvSpPr>
          <p:cNvPr id="108" name="Shape 10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Item Comparison">
    <p:spTree>
      <p:nvGrpSpPr>
        <p:cNvPr id="1" name=""/>
        <p:cNvGrpSpPr/>
        <p:nvPr/>
      </p:nvGrpSpPr>
      <p:grpSpPr>
        <a:xfrm>
          <a:off x="0" y="0"/>
          <a:ext cx="0" cy="0"/>
          <a:chOff x="0" y="0"/>
          <a:chExt cx="0" cy="0"/>
        </a:xfrm>
      </p:grpSpPr>
      <p:sp>
        <p:nvSpPr>
          <p:cNvPr id="115" name="Shape 115"/>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6" name="Shape 116"/>
          <p:cNvSpPr/>
          <p:nvPr/>
        </p:nvSpPr>
        <p:spPr>
          <a:xfrm>
            <a:off x="9242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7" name="Shape 117"/>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8" name="Shape 118"/>
          <p:cNvSpPr/>
          <p:nvPr/>
        </p:nvSpPr>
        <p:spPr>
          <a:xfrm>
            <a:off x="6829777" y="29591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19" name="Shape 11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0" name="Shape 120"/>
          <p:cNvSpPr/>
          <p:nvPr/>
        </p:nvSpPr>
        <p:spPr>
          <a:xfrm>
            <a:off x="9242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1" name="Shape 121"/>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2" name="Shape 122"/>
          <p:cNvSpPr/>
          <p:nvPr/>
        </p:nvSpPr>
        <p:spPr>
          <a:xfrm>
            <a:off x="6829777" y="5854700"/>
            <a:ext cx="2044701" cy="2057400"/>
          </a:xfrm>
          <a:prstGeom prst="ellipse">
            <a:avLst/>
          </a:prstGeom>
          <a:solidFill>
            <a:srgbClr val="FD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23" name="Shape 123"/>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4" name="Shape 124"/>
          <p:cNvSpPr>
            <a:spLocks noGrp="1"/>
          </p:cNvSpPr>
          <p:nvPr>
            <p:ph type="body" sz="quarter" idx="14"/>
          </p:nvPr>
        </p:nvSpPr>
        <p:spPr>
          <a:xfrm>
            <a:off x="91596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25" name="Shape 125"/>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6" name="Shape 126"/>
          <p:cNvSpPr>
            <a:spLocks noGrp="1"/>
          </p:cNvSpPr>
          <p:nvPr>
            <p:ph type="body" sz="quarter" idx="16"/>
          </p:nvPr>
        </p:nvSpPr>
        <p:spPr>
          <a:xfrm>
            <a:off x="91596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27" name="Shape 127"/>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28" name="Shape 128"/>
          <p:cNvSpPr>
            <a:spLocks noGrp="1"/>
          </p:cNvSpPr>
          <p:nvPr>
            <p:ph type="body" sz="quarter" idx="18"/>
          </p:nvPr>
        </p:nvSpPr>
        <p:spPr>
          <a:xfrm>
            <a:off x="3254108" y="57086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29" name="Shape 129"/>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30" name="Shape 130"/>
          <p:cNvSpPr>
            <a:spLocks noGrp="1"/>
          </p:cNvSpPr>
          <p:nvPr>
            <p:ph type="body" sz="quarter" idx="20"/>
          </p:nvPr>
        </p:nvSpPr>
        <p:spPr>
          <a:xfrm>
            <a:off x="3254108" y="2813050"/>
            <a:ext cx="1612901" cy="939800"/>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31" name="Shape 131"/>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32" name="Shape 132"/>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33" name="Shape 133"/>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34" name="Shape 134"/>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35" name="Shape 135"/>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36" name="Shape 136"/>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37" name="Shape 137"/>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38" name="Shape 138"/>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39" name="Shape 139"/>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40" name="Shape 1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Item Comparison copy">
    <p:spTree>
      <p:nvGrpSpPr>
        <p:cNvPr id="1" name=""/>
        <p:cNvGrpSpPr/>
        <p:nvPr/>
      </p:nvGrpSpPr>
      <p:grpSpPr>
        <a:xfrm>
          <a:off x="0" y="0"/>
          <a:ext cx="0" cy="0"/>
          <a:chOff x="0" y="0"/>
          <a:chExt cx="0" cy="0"/>
        </a:xfrm>
      </p:grpSpPr>
      <p:sp>
        <p:nvSpPr>
          <p:cNvPr id="147" name="Shape 147"/>
          <p:cNvSpPr/>
          <p:nvPr/>
        </p:nvSpPr>
        <p:spPr>
          <a:xfrm>
            <a:off x="596900" y="2540000"/>
            <a:ext cx="5905500" cy="2895600"/>
          </a:xfrm>
          <a:prstGeom prst="rect">
            <a:avLst/>
          </a:prstGeom>
          <a:solidFill>
            <a:schemeClr val="accent1"/>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8" name="Shape 148"/>
          <p:cNvSpPr/>
          <p:nvPr/>
        </p:nvSpPr>
        <p:spPr>
          <a:xfrm>
            <a:off x="6502400" y="2540000"/>
            <a:ext cx="5905500" cy="2895600"/>
          </a:xfrm>
          <a:prstGeom prst="rect">
            <a:avLst/>
          </a:prstGeom>
          <a:solidFill>
            <a:schemeClr val="accent1">
              <a:hueOff val="47394"/>
              <a:satOff val="-25753"/>
              <a:lumOff val="-754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49" name="Shape 149"/>
          <p:cNvSpPr/>
          <p:nvPr/>
        </p:nvSpPr>
        <p:spPr>
          <a:xfrm>
            <a:off x="596900" y="5435600"/>
            <a:ext cx="5905500" cy="2895600"/>
          </a:xfrm>
          <a:prstGeom prst="rect">
            <a:avLst/>
          </a:prstGeom>
          <a:solidFill>
            <a:schemeClr val="accent1">
              <a:hueOff val="273561"/>
              <a:satOff val="2937"/>
              <a:lumOff val="-22233"/>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0" name="Shape 150"/>
          <p:cNvSpPr/>
          <p:nvPr/>
        </p:nvSpPr>
        <p:spPr>
          <a:xfrm>
            <a:off x="6502400" y="5435600"/>
            <a:ext cx="5905500" cy="2895600"/>
          </a:xfrm>
          <a:prstGeom prst="rect">
            <a:avLst/>
          </a:prstGeom>
          <a:solidFill>
            <a:schemeClr val="accent1">
              <a:satOff val="-3355"/>
              <a:lumOff val="26614"/>
            </a:scheme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151" name="Shape 151"/>
          <p:cNvSpPr>
            <a:spLocks noGrp="1"/>
          </p:cNvSpPr>
          <p:nvPr>
            <p:ph type="body" sz="quarter" idx="13"/>
          </p:nvPr>
        </p:nvSpPr>
        <p:spPr>
          <a:xfrm>
            <a:off x="91440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2" name="Shape 152"/>
          <p:cNvSpPr>
            <a:spLocks noGrp="1"/>
          </p:cNvSpPr>
          <p:nvPr>
            <p:ph type="body" sz="quarter" idx="14"/>
          </p:nvPr>
        </p:nvSpPr>
        <p:spPr>
          <a:xfrm>
            <a:off x="9159608" y="5765799"/>
            <a:ext cx="3225801"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67%</a:t>
            </a:r>
          </a:p>
        </p:txBody>
      </p:sp>
      <p:sp>
        <p:nvSpPr>
          <p:cNvPr id="153" name="Shape 153"/>
          <p:cNvSpPr>
            <a:spLocks noGrp="1"/>
          </p:cNvSpPr>
          <p:nvPr>
            <p:ph type="body" sz="quarter" idx="15"/>
          </p:nvPr>
        </p:nvSpPr>
        <p:spPr>
          <a:xfrm>
            <a:off x="91440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4" name="Shape 154"/>
          <p:cNvSpPr>
            <a:spLocks noGrp="1"/>
          </p:cNvSpPr>
          <p:nvPr>
            <p:ph type="body" sz="quarter" idx="16"/>
          </p:nvPr>
        </p:nvSpPr>
        <p:spPr>
          <a:xfrm>
            <a:off x="91596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65%</a:t>
            </a:r>
          </a:p>
        </p:txBody>
      </p:sp>
      <p:sp>
        <p:nvSpPr>
          <p:cNvPr id="155" name="Shape 155"/>
          <p:cNvSpPr>
            <a:spLocks noGrp="1"/>
          </p:cNvSpPr>
          <p:nvPr>
            <p:ph type="body" sz="quarter" idx="17"/>
          </p:nvPr>
        </p:nvSpPr>
        <p:spPr>
          <a:xfrm>
            <a:off x="3238500" y="72326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6" name="Shape 156"/>
          <p:cNvSpPr>
            <a:spLocks noGrp="1"/>
          </p:cNvSpPr>
          <p:nvPr>
            <p:ph type="body" sz="quarter" idx="18"/>
          </p:nvPr>
        </p:nvSpPr>
        <p:spPr>
          <a:xfrm>
            <a:off x="3254108" y="5765799"/>
            <a:ext cx="3477023"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89%</a:t>
            </a:r>
          </a:p>
        </p:txBody>
      </p:sp>
      <p:sp>
        <p:nvSpPr>
          <p:cNvPr id="157" name="Shape 157"/>
          <p:cNvSpPr>
            <a:spLocks noGrp="1"/>
          </p:cNvSpPr>
          <p:nvPr>
            <p:ph type="body" sz="quarter" idx="19"/>
          </p:nvPr>
        </p:nvSpPr>
        <p:spPr>
          <a:xfrm>
            <a:off x="3238500" y="4337050"/>
            <a:ext cx="2882900" cy="787400"/>
          </a:xfrm>
          <a:prstGeom prst="rect">
            <a:avLst/>
          </a:prstGeom>
        </p:spPr>
        <p:txBody>
          <a:bodyPr>
            <a:spAutoFit/>
          </a:bodyPr>
          <a:lstStyle>
            <a:lvl1pPr marL="0" indent="0">
              <a:lnSpc>
                <a:spcPts val="3200"/>
              </a:lnSpc>
              <a:spcBef>
                <a:spcPts val="0"/>
              </a:spcBef>
              <a:buSzTx/>
              <a:buNone/>
              <a:defRPr sz="1300">
                <a:solidFill>
                  <a:srgbClr val="FDFFFF"/>
                </a:solidFill>
                <a:latin typeface="Avenir Next Medium"/>
                <a:ea typeface="Avenir Next Medium"/>
                <a:cs typeface="Avenir Next Medium"/>
                <a:sym typeface="Avenir Next Medium"/>
              </a:defRPr>
            </a:lvl1pPr>
          </a:lstStyle>
          <a:p>
            <a:r>
              <a:t>Mirum est notare quam littera gothica, quam nunc putamus parum claram, anteposuerit litterarum </a:t>
            </a:r>
          </a:p>
        </p:txBody>
      </p:sp>
      <p:sp>
        <p:nvSpPr>
          <p:cNvPr id="158" name="Shape 158"/>
          <p:cNvSpPr>
            <a:spLocks noGrp="1"/>
          </p:cNvSpPr>
          <p:nvPr>
            <p:ph type="body" sz="quarter" idx="20"/>
          </p:nvPr>
        </p:nvSpPr>
        <p:spPr>
          <a:xfrm>
            <a:off x="3254108" y="2870199"/>
            <a:ext cx="3169184" cy="825501"/>
          </a:xfrm>
          <a:prstGeom prst="rect">
            <a:avLst/>
          </a:prstGeom>
        </p:spPr>
        <p:txBody>
          <a:bodyPr>
            <a:spAutoFit/>
          </a:bodyPr>
          <a:lstStyle>
            <a:lvl1pPr marL="0" indent="0">
              <a:spcBef>
                <a:spcPts val="0"/>
              </a:spcBef>
              <a:buSzTx/>
              <a:buNone/>
              <a:defRPr b="1">
                <a:solidFill>
                  <a:srgbClr val="FDFFFF"/>
                </a:solidFill>
                <a:latin typeface="+mj-lt"/>
                <a:ea typeface="+mj-ea"/>
                <a:cs typeface="+mj-cs"/>
                <a:sym typeface="Avenir Next"/>
              </a:defRPr>
            </a:lvl1pPr>
          </a:lstStyle>
          <a:p>
            <a:r>
              <a:t>72%</a:t>
            </a:r>
          </a:p>
        </p:txBody>
      </p:sp>
      <p:sp>
        <p:nvSpPr>
          <p:cNvPr id="159" name="Shape 159"/>
          <p:cNvSpPr>
            <a:spLocks noGrp="1"/>
          </p:cNvSpPr>
          <p:nvPr>
            <p:ph type="pic" sz="quarter" idx="21"/>
          </p:nvPr>
        </p:nvSpPr>
        <p:spPr>
          <a:xfrm>
            <a:off x="1107078" y="3107694"/>
            <a:ext cx="1689101" cy="1729001"/>
          </a:xfrm>
          <a:prstGeom prst="rect">
            <a:avLst/>
          </a:prstGeom>
        </p:spPr>
        <p:txBody>
          <a:bodyPr lIns="91439" tIns="45719" rIns="91439" bIns="45719" anchor="t"/>
          <a:lstStyle/>
          <a:p>
            <a:endParaRPr/>
          </a:p>
        </p:txBody>
      </p:sp>
      <p:sp>
        <p:nvSpPr>
          <p:cNvPr id="160" name="Shape 160"/>
          <p:cNvSpPr>
            <a:spLocks noGrp="1"/>
          </p:cNvSpPr>
          <p:nvPr>
            <p:ph type="body" sz="quarter" idx="22"/>
          </p:nvPr>
        </p:nvSpPr>
        <p:spPr>
          <a:xfrm>
            <a:off x="2616200" y="768350"/>
            <a:ext cx="7759700" cy="1346200"/>
          </a:xfrm>
          <a:prstGeom prst="rect">
            <a:avLst/>
          </a:prstGeom>
        </p:spPr>
        <p:txBody>
          <a:bodyPr>
            <a:spAutoFit/>
          </a:bodyPr>
          <a:lstStyle>
            <a:lvl1pPr marL="0" indent="0" algn="ctr">
              <a:spcBef>
                <a:spcPts val="0"/>
              </a:spcBef>
              <a:buSzTx/>
              <a:buNone/>
              <a:defRPr sz="7200">
                <a:solidFill>
                  <a:srgbClr val="A4A4A4"/>
                </a:solidFill>
                <a:latin typeface="Avenir Next Ultra Light"/>
                <a:ea typeface="Avenir Next Ultra Light"/>
                <a:cs typeface="Avenir Next Ultra Light"/>
                <a:sym typeface="Avenir Next Ultra Light"/>
              </a:defRPr>
            </a:lvl1pPr>
          </a:lstStyle>
          <a:p>
            <a:r>
              <a:t>Videntur Parum</a:t>
            </a:r>
          </a:p>
        </p:txBody>
      </p:sp>
      <p:sp>
        <p:nvSpPr>
          <p:cNvPr id="161" name="Shape 161"/>
          <p:cNvSpPr>
            <a:spLocks noGrp="1"/>
          </p:cNvSpPr>
          <p:nvPr>
            <p:ph type="pic" sz="quarter" idx="23"/>
          </p:nvPr>
        </p:nvSpPr>
        <p:spPr>
          <a:xfrm>
            <a:off x="7017976" y="3113505"/>
            <a:ext cx="1677036" cy="1765301"/>
          </a:xfrm>
          <a:prstGeom prst="rect">
            <a:avLst/>
          </a:prstGeom>
        </p:spPr>
        <p:txBody>
          <a:bodyPr lIns="91439" tIns="45719" rIns="91439" bIns="45719" anchor="t"/>
          <a:lstStyle/>
          <a:p>
            <a:endParaRPr/>
          </a:p>
        </p:txBody>
      </p:sp>
      <p:sp>
        <p:nvSpPr>
          <p:cNvPr id="162" name="Shape 162"/>
          <p:cNvSpPr>
            <a:spLocks noGrp="1"/>
          </p:cNvSpPr>
          <p:nvPr>
            <p:ph type="body" sz="quarter" idx="24"/>
          </p:nvPr>
        </p:nvSpPr>
        <p:spPr>
          <a:xfrm>
            <a:off x="3251200" y="3613149"/>
            <a:ext cx="28829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Wind power</a:t>
            </a:r>
          </a:p>
        </p:txBody>
      </p:sp>
      <p:sp>
        <p:nvSpPr>
          <p:cNvPr id="163" name="Shape 163"/>
          <p:cNvSpPr>
            <a:spLocks noGrp="1"/>
          </p:cNvSpPr>
          <p:nvPr>
            <p:ph type="body" sz="quarter" idx="25"/>
          </p:nvPr>
        </p:nvSpPr>
        <p:spPr>
          <a:xfrm>
            <a:off x="9131300" y="36131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Trash recycling</a:t>
            </a:r>
          </a:p>
        </p:txBody>
      </p:sp>
      <p:sp>
        <p:nvSpPr>
          <p:cNvPr id="164" name="Shape 164"/>
          <p:cNvSpPr>
            <a:spLocks noGrp="1"/>
          </p:cNvSpPr>
          <p:nvPr>
            <p:ph type="pic" sz="quarter" idx="26"/>
          </p:nvPr>
        </p:nvSpPr>
        <p:spPr>
          <a:xfrm>
            <a:off x="1099776" y="5996405"/>
            <a:ext cx="1677036" cy="1765301"/>
          </a:xfrm>
          <a:prstGeom prst="rect">
            <a:avLst/>
          </a:prstGeom>
        </p:spPr>
        <p:txBody>
          <a:bodyPr lIns="91439" tIns="45719" rIns="91439" bIns="45719" anchor="t"/>
          <a:lstStyle/>
          <a:p>
            <a:endParaRPr/>
          </a:p>
        </p:txBody>
      </p:sp>
      <p:sp>
        <p:nvSpPr>
          <p:cNvPr id="165" name="Shape 165"/>
          <p:cNvSpPr>
            <a:spLocks noGrp="1"/>
          </p:cNvSpPr>
          <p:nvPr>
            <p:ph type="body" sz="quarter" idx="27"/>
          </p:nvPr>
        </p:nvSpPr>
        <p:spPr>
          <a:xfrm>
            <a:off x="32258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Energy</a:t>
            </a:r>
          </a:p>
        </p:txBody>
      </p:sp>
      <p:sp>
        <p:nvSpPr>
          <p:cNvPr id="166" name="Shape 166"/>
          <p:cNvSpPr>
            <a:spLocks noGrp="1"/>
          </p:cNvSpPr>
          <p:nvPr>
            <p:ph type="pic" sz="quarter" idx="28"/>
          </p:nvPr>
        </p:nvSpPr>
        <p:spPr>
          <a:xfrm>
            <a:off x="7030676" y="5996405"/>
            <a:ext cx="1677036" cy="1765301"/>
          </a:xfrm>
          <a:prstGeom prst="rect">
            <a:avLst/>
          </a:prstGeom>
        </p:spPr>
        <p:txBody>
          <a:bodyPr lIns="91439" tIns="45719" rIns="91439" bIns="45719" anchor="t"/>
          <a:lstStyle/>
          <a:p>
            <a:endParaRPr/>
          </a:p>
        </p:txBody>
      </p:sp>
      <p:sp>
        <p:nvSpPr>
          <p:cNvPr id="167" name="Shape 167"/>
          <p:cNvSpPr>
            <a:spLocks noGrp="1"/>
          </p:cNvSpPr>
          <p:nvPr>
            <p:ph type="body" sz="quarter" idx="29"/>
          </p:nvPr>
        </p:nvSpPr>
        <p:spPr>
          <a:xfrm>
            <a:off x="9131300" y="6508749"/>
            <a:ext cx="3225800" cy="723901"/>
          </a:xfrm>
          <a:prstGeom prst="rect">
            <a:avLst/>
          </a:prstGeom>
        </p:spPr>
        <p:txBody>
          <a:bodyPr>
            <a:spAutoFit/>
          </a:bodyPr>
          <a:lstStyle>
            <a:lvl1pPr marL="0" indent="0">
              <a:lnSpc>
                <a:spcPts val="6000"/>
              </a:lnSpc>
              <a:spcBef>
                <a:spcPts val="0"/>
              </a:spcBef>
              <a:buSzTx/>
              <a:buNone/>
              <a:defRPr sz="3600">
                <a:solidFill>
                  <a:srgbClr val="FDFFFF"/>
                </a:solidFill>
                <a:latin typeface="+mj-lt"/>
                <a:ea typeface="+mj-ea"/>
                <a:cs typeface="+mj-cs"/>
                <a:sym typeface="Avenir Next"/>
              </a:defRPr>
            </a:lvl1pPr>
          </a:lstStyle>
          <a:p>
            <a:r>
              <a:t>Water</a:t>
            </a:r>
          </a:p>
        </p:txBody>
      </p:sp>
      <p:sp>
        <p:nvSpPr>
          <p:cNvPr id="168" name="Shape 1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67845" y="2858337"/>
            <a:ext cx="2089690" cy="187752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7"/>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0"/>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1CCD6C"/>
          </a:solidFill>
          <a:ln w="254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sp>
        <p:nvSpPr>
          <p:cNvPr id="3" name="Shape 3"/>
          <p:cNvSpPr/>
          <p:nvPr/>
        </p:nvSpPr>
        <p:spPr>
          <a:xfrm>
            <a:off x="2427566" y="2858337"/>
            <a:ext cx="4904580" cy="3873500"/>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6"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60"/>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1"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6"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5"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5"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3"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32E386"/>
          </a:solidFill>
          <a:ln w="12700">
            <a:miter lim="400000"/>
          </a:ln>
        </p:spPr>
        <p:txBody>
          <a:bodyPr lIns="38100" tIns="38100" rIns="38100" bIns="38100" anchor="ctr"/>
          <a:lstStyle/>
          <a:p>
            <a:pPr defTabSz="457200">
              <a:lnSpc>
                <a:spcPct val="80000"/>
              </a:lnSpc>
              <a:spcBef>
                <a:spcPts val="3500"/>
              </a:spcBef>
              <a:defRPr sz="3000">
                <a:solidFill>
                  <a:srgbClr val="FFFFFF"/>
                </a:solidFill>
                <a:effectLst>
                  <a:outerShdw blurRad="38100" dist="12700" dir="5400000" rotWithShape="0">
                    <a:srgbClr val="000000">
                      <a:alpha val="50000"/>
                    </a:srgbClr>
                  </a:outerShdw>
                </a:effectLst>
              </a:defRPr>
            </a:pPr>
            <a:endParaRPr/>
          </a:p>
        </p:txBody>
      </p:sp>
      <p:grpSp>
        <p:nvGrpSpPr>
          <p:cNvPr id="6" name="Group 6"/>
          <p:cNvGrpSpPr/>
          <p:nvPr/>
        </p:nvGrpSpPr>
        <p:grpSpPr>
          <a:xfrm>
            <a:off x="876300" y="7378700"/>
            <a:ext cx="1638300" cy="1638300"/>
            <a:chOff x="0" y="0"/>
            <a:chExt cx="1638300" cy="1638300"/>
          </a:xfrm>
        </p:grpSpPr>
        <p:sp>
          <p:nvSpPr>
            <p:cNvPr id="4" name="Shape 4"/>
            <p:cNvSpPr/>
            <p:nvPr/>
          </p:nvSpPr>
          <p:spPr>
            <a:xfrm>
              <a:off x="147715" y="147715"/>
              <a:ext cx="1342870" cy="1342870"/>
            </a:xfrm>
            <a:prstGeom prst="ellipse">
              <a:avLst/>
            </a:prstGeom>
            <a:solidFill>
              <a:srgbClr val="1CCD6C"/>
            </a:solidFill>
            <a:ln w="254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 name="Shape 5"/>
            <p:cNvSpPr/>
            <p:nvPr/>
          </p:nvSpPr>
          <p:spPr>
            <a:xfrm>
              <a:off x="0" y="0"/>
              <a:ext cx="1638300" cy="1638300"/>
            </a:xfrm>
            <a:prstGeom prst="ellipse">
              <a:avLst/>
            </a:prstGeom>
            <a:solidFill>
              <a:srgbClr val="1CCD6C">
                <a:alpha val="13000"/>
              </a:srgbClr>
            </a:solidFill>
            <a:ln w="12700" cap="flat">
              <a:noFill/>
              <a:miter lim="400000"/>
            </a:ln>
            <a:effectLst/>
          </p:spPr>
          <p:txBody>
            <a:bodyPr wrap="square" lIns="50800" tIns="50800" rIns="50800" bIns="50800" numCol="1" anchor="ctr">
              <a:noAutofit/>
            </a:bodyP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grpSp>
      <p:sp>
        <p:nvSpPr>
          <p:cNvPr id="7" name="Shape 7"/>
          <p:cNvSpPr/>
          <p:nvPr/>
        </p:nvSpPr>
        <p:spPr>
          <a:xfrm>
            <a:off x="5628494" y="7609694"/>
            <a:ext cx="1176313" cy="1176313"/>
          </a:xfrm>
          <a:prstGeom prst="ellipse">
            <a:avLst/>
          </a:prstGeom>
          <a:solidFill>
            <a:srgbClr val="32E386"/>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8" name="Shape 8"/>
          <p:cNvSpPr/>
          <p:nvPr/>
        </p:nvSpPr>
        <p:spPr>
          <a:xfrm>
            <a:off x="5499100" y="7480300"/>
            <a:ext cx="1435100" cy="1435100"/>
          </a:xfrm>
          <a:prstGeom prst="ellipse">
            <a:avLst/>
          </a:prstGeom>
          <a:solidFill>
            <a:srgbClr val="1CCD6C">
              <a:alpha val="13000"/>
            </a:srgbClr>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9" name="Shape 9"/>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Title Text</a:t>
            </a:r>
          </a:p>
        </p:txBody>
      </p:sp>
      <p:sp>
        <p:nvSpPr>
          <p:cNvPr id="10" name="Shape 10"/>
          <p:cNvSpPr>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11" name="Shape 11"/>
          <p:cNvSpPr>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solidFill>
                  <a:srgbClr val="000000"/>
                </a:solidFill>
                <a:latin typeface="+mn-lt"/>
                <a:ea typeface="+mn-ea"/>
                <a:cs typeface="+mn-cs"/>
                <a:sym typeface="Gill Sans"/>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med"/>
  <p:txStyles>
    <p:titleStyle>
      <a:lvl1pPr marL="0" marR="0" indent="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www.legion.org/rider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Legion Emblem LogoType.eps"/>
          <p:cNvPicPr>
            <a:picLocks noChangeAspect="1"/>
          </p:cNvPicPr>
          <p:nvPr/>
        </p:nvPicPr>
        <p:blipFill rotWithShape="1">
          <a:blip r:embed="rId3">
            <a:extLst>
              <a:ext uri="{28A0092B-C50C-407E-A947-70E740481C1C}">
                <a14:useLocalDpi xmlns:a14="http://schemas.microsoft.com/office/drawing/2010/main" val="0"/>
              </a:ext>
            </a:extLst>
          </a:blip>
          <a:srcRect t="66517"/>
          <a:stretch/>
        </p:blipFill>
        <p:spPr>
          <a:xfrm>
            <a:off x="728325" y="7023100"/>
            <a:ext cx="11373072" cy="1150334"/>
          </a:xfrm>
          <a:prstGeom prst="rect">
            <a:avLst/>
          </a:prstGeom>
        </p:spPr>
      </p:pic>
      <p:pic>
        <p:nvPicPr>
          <p:cNvPr id="373" name="20151220_wash_wfv_CWL_4135.jpg"/>
          <p:cNvPicPr>
            <a:picLocks noGrp="1" noChangeAspect="1"/>
          </p:cNvPicPr>
          <p:nvPr>
            <p:ph type="pic" idx="13"/>
          </p:nvPr>
        </p:nvPicPr>
        <p:blipFill>
          <a:blip r:embed="rId4"/>
          <a:srcRect t="17814" b="15160"/>
          <a:stretch>
            <a:fillRect/>
          </a:stretch>
        </p:blipFill>
        <p:spPr>
          <a:xfrm>
            <a:off x="-12700" y="368300"/>
            <a:ext cx="13030200" cy="5831583"/>
          </a:xfrm>
          <a:prstGeom prst="rect">
            <a:avLst/>
          </a:prstGeom>
        </p:spPr>
      </p:pic>
      <p:sp>
        <p:nvSpPr>
          <p:cNvPr id="375" name="Shape 375"/>
          <p:cNvSpPr>
            <a:spLocks noGrp="1"/>
          </p:cNvSpPr>
          <p:nvPr>
            <p:ph type="body" idx="15"/>
          </p:nvPr>
        </p:nvSpPr>
        <p:spPr>
          <a:xfrm>
            <a:off x="-16669" y="6115049"/>
            <a:ext cx="13038138" cy="800101"/>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t>THIS IS</a:t>
            </a:r>
          </a:p>
        </p:txBody>
      </p:sp>
      <p:pic>
        <p:nvPicPr>
          <p:cNvPr id="376" name="IMG_1588.jpg"/>
          <p:cNvPicPr>
            <a:picLocks noGrp="1" noChangeAspect="1"/>
          </p:cNvPicPr>
          <p:nvPr>
            <p:ph type="pic" idx="16"/>
          </p:nvPr>
        </p:nvPicPr>
        <p:blipFill>
          <a:blip r:embed="rId5"/>
          <a:srcRect l="2667" t="510" r="2583" b="510"/>
          <a:stretch>
            <a:fillRect/>
          </a:stretch>
        </p:blipFill>
        <p:spPr>
          <a:xfrm>
            <a:off x="5876679" y="813608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50800" dist="38100" dir="5520000" rotWithShape="0">
              <a:srgbClr val="628386">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103115)_Akron Post Tailgate Event_(003).jpg"/>
          <p:cNvPicPr>
            <a:picLocks noChangeAspect="1"/>
          </p:cNvPicPr>
          <p:nvPr/>
        </p:nvPicPr>
        <p:blipFill>
          <a:blip r:embed="rId3"/>
          <a:srcRect l="8226" t="30" r="4025" b="30"/>
          <a:stretch>
            <a:fillRect/>
          </a:stretch>
        </p:blipFill>
        <p:spPr>
          <a:xfrm>
            <a:off x="-8533" y="-67430"/>
            <a:ext cx="13021866" cy="9888460"/>
          </a:xfrm>
          <a:prstGeom prst="rect">
            <a:avLst/>
          </a:prstGeom>
          <a:ln w="12700">
            <a:miter lim="400000"/>
          </a:ln>
        </p:spPr>
      </p:pic>
      <p:sp>
        <p:nvSpPr>
          <p:cNvPr id="448" name="Shape 448"/>
          <p:cNvSpPr>
            <a:spLocks noGrp="1"/>
          </p:cNvSpPr>
          <p:nvPr>
            <p:ph type="body" idx="15"/>
          </p:nvPr>
        </p:nvSpPr>
        <p:spPr>
          <a:xfrm>
            <a:off x="873745" y="6883507"/>
            <a:ext cx="13004801" cy="2341881"/>
          </a:xfrm>
          <a:prstGeom prst="rect">
            <a:avLst/>
          </a:prstGeom>
          <a:effectLst>
            <a:outerShdw blurRad="228600" dist="44497" dir="5400000" rotWithShape="0">
              <a:srgbClr val="000000"/>
            </a:outerShdw>
          </a:effectLst>
        </p:spPr>
        <p:txBody>
          <a:bodyPr/>
          <a:lstStyle/>
          <a:p>
            <a:pPr algn="l">
              <a:lnSpc>
                <a:spcPct val="80000"/>
              </a:lnSpc>
              <a:defRPr sz="7200">
                <a:solidFill>
                  <a:srgbClr val="FFFFFF"/>
                </a:solidFill>
                <a:latin typeface="Avenir Next Medium"/>
                <a:ea typeface="Avenir Next Medium"/>
                <a:cs typeface="Avenir Next Medium"/>
                <a:sym typeface="Avenir Next Medium"/>
              </a:defRPr>
            </a:pPr>
            <a:r>
              <a:t>TODAY’S</a:t>
            </a:r>
          </a:p>
          <a:p>
            <a:pPr algn="l">
              <a:lnSpc>
                <a:spcPct val="80000"/>
              </a:lnSpc>
              <a:defRPr sz="7200">
                <a:solidFill>
                  <a:srgbClr val="FFFFFF"/>
                </a:solidFill>
                <a:latin typeface="Avenir Next Medium"/>
                <a:ea typeface="Avenir Next Medium"/>
                <a:cs typeface="Avenir Next Medium"/>
                <a:sym typeface="Avenir Next Medium"/>
              </a:defRPr>
            </a:pPr>
            <a:r>
              <a:t>AMERICAN LEGION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073015_DRTVCommericail-1649.jpg"/>
          <p:cNvPicPr>
            <a:picLocks noGrp="1" noChangeAspect="1"/>
          </p:cNvPicPr>
          <p:nvPr>
            <p:ph type="pic" idx="13"/>
          </p:nvPr>
        </p:nvPicPr>
        <p:blipFill>
          <a:blip r:embed="rId3"/>
          <a:srcRect l="7993" t="7360" r="7993" b="16217"/>
          <a:stretch>
            <a:fillRect/>
          </a:stretch>
        </p:blipFill>
        <p:spPr>
          <a:xfrm>
            <a:off x="5841791" y="-31996"/>
            <a:ext cx="7182258" cy="9817592"/>
          </a:xfrm>
          <a:prstGeom prst="rect">
            <a:avLst/>
          </a:prstGeom>
        </p:spPr>
      </p:pic>
      <p:sp>
        <p:nvSpPr>
          <p:cNvPr id="453" name="Shape 453"/>
          <p:cNvSpPr>
            <a:spLocks noGrp="1"/>
          </p:cNvSpPr>
          <p:nvPr>
            <p:ph type="body" idx="14"/>
          </p:nvPr>
        </p:nvSpPr>
        <p:spPr>
          <a:xfrm>
            <a:off x="389358" y="3361893"/>
            <a:ext cx="4733414"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Free representation for </a:t>
            </a:r>
            <a:r>
              <a:rPr lang="en-US" dirty="0"/>
              <a:t>some </a:t>
            </a:r>
            <a:r>
              <a:rPr dirty="0"/>
              <a:t>7</a:t>
            </a:r>
            <a:r>
              <a:rPr lang="en-US" dirty="0"/>
              <a:t>5</a:t>
            </a:r>
            <a:r>
              <a:rPr dirty="0"/>
              <a:t>0,000 veterans and families seeking VA disability and medical benefits at any one time </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veterans suffering from PTSD and TBI</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Millions of volunteer hours and services at VA facilities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Representation before Congress and the White House to provide timely VA health care and efficient benefits processing</a:t>
            </a:r>
          </a:p>
        </p:txBody>
      </p:sp>
      <p:sp>
        <p:nvSpPr>
          <p:cNvPr id="454" name="Shape 454"/>
          <p:cNvSpPr/>
          <p:nvPr/>
        </p:nvSpPr>
        <p:spPr>
          <a:xfrm>
            <a:off x="328883" y="52387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55" name="Shape 455"/>
          <p:cNvSpPr/>
          <p:nvPr/>
        </p:nvSpPr>
        <p:spPr>
          <a:xfrm>
            <a:off x="338558" y="1290271"/>
            <a:ext cx="5404515" cy="197490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VETERANS AFFAIRS &amp; REHABILITATION</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03202014_dc_recruit_military_job_fair_6286.jpeg"/>
          <p:cNvPicPr>
            <a:picLocks noGrp="1" noChangeAspect="1"/>
          </p:cNvPicPr>
          <p:nvPr>
            <p:ph type="pic" idx="13"/>
          </p:nvPr>
        </p:nvPicPr>
        <p:blipFill>
          <a:blip r:embed="rId3"/>
          <a:srcRect l="31932" r="19218"/>
          <a:stretch>
            <a:fillRect/>
          </a:stretch>
        </p:blipFill>
        <p:spPr>
          <a:xfrm>
            <a:off x="5841791" y="-31996"/>
            <a:ext cx="7182257" cy="9817591"/>
          </a:xfrm>
          <a:prstGeom prst="rect">
            <a:avLst/>
          </a:prstGeom>
        </p:spPr>
      </p:pic>
      <p:sp>
        <p:nvSpPr>
          <p:cNvPr id="460" name="Shape 460"/>
          <p:cNvSpPr>
            <a:spLocks noGrp="1"/>
          </p:cNvSpPr>
          <p:nvPr>
            <p:ph type="body" idx="14"/>
          </p:nvPr>
        </p:nvSpPr>
        <p:spPr>
          <a:xfrm>
            <a:off x="379279" y="3326310"/>
            <a:ext cx="4733413" cy="492699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More than 1,000 job fairs and other career events for veterans and their families every year, nationwide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Fighting for fair conversion of military experience to credit hours for civilian careers in specialized fields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Mentorship and advice for veteran entrepreneurs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Relief, support and help for homeless veterans</a:t>
            </a:r>
          </a:p>
        </p:txBody>
      </p:sp>
      <p:sp>
        <p:nvSpPr>
          <p:cNvPr id="461" name="Shape 461"/>
          <p:cNvSpPr/>
          <p:nvPr/>
        </p:nvSpPr>
        <p:spPr>
          <a:xfrm>
            <a:off x="349042"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VETERANS</a:t>
            </a:r>
          </a:p>
        </p:txBody>
      </p:sp>
      <p:sp>
        <p:nvSpPr>
          <p:cNvPr id="462" name="Shape 462"/>
          <p:cNvSpPr/>
          <p:nvPr/>
        </p:nvSpPr>
        <p:spPr>
          <a:xfrm>
            <a:off x="348638" y="1081461"/>
            <a:ext cx="5232811" cy="23469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VETERANS EDUCATION  &amp; EMPLOYMENT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10062015_boy_scouts_9999.jpg"/>
          <p:cNvPicPr>
            <a:picLocks noGrp="1" noChangeAspect="1"/>
          </p:cNvPicPr>
          <p:nvPr>
            <p:ph type="pic" idx="13"/>
          </p:nvPr>
        </p:nvPicPr>
        <p:blipFill>
          <a:blip r:embed="rId3"/>
          <a:srcRect r="5754"/>
          <a:stretch>
            <a:fillRect/>
          </a:stretch>
        </p:blipFill>
        <p:spPr>
          <a:xfrm>
            <a:off x="6845838" y="-31996"/>
            <a:ext cx="6178211" cy="9817592"/>
          </a:xfrm>
          <a:prstGeom prst="rect">
            <a:avLst/>
          </a:prstGeom>
        </p:spPr>
      </p:pic>
      <p:sp>
        <p:nvSpPr>
          <p:cNvPr id="467" name="Shape 467"/>
          <p:cNvSpPr>
            <a:spLocks noGrp="1"/>
          </p:cNvSpPr>
          <p:nvPr>
            <p:ph type="body" idx="14"/>
          </p:nvPr>
        </p:nvSpPr>
        <p:spPr>
          <a:xfrm>
            <a:off x="507688" y="2640937"/>
            <a:ext cx="5884827" cy="595034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Financial assistance for needy military and veteran families with young children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Grants to organizations that provide support for children in need</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College scholarships to children of </a:t>
            </a:r>
            <a:br>
              <a:rPr dirty="0"/>
            </a:br>
            <a:r>
              <a:rPr dirty="0"/>
              <a:t>U.S. servicemembers killed while on active duty since Sept. 11, 2001</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Mentorship through American Legion Boys State, Boys Nation and Oratorical Competition</a:t>
            </a:r>
          </a:p>
          <a:p>
            <a:pPr marL="228600" indent="-228600" algn="l">
              <a:spcBef>
                <a:spcPts val="1500"/>
              </a:spcBef>
              <a:buClr>
                <a:schemeClr val="accent1">
                  <a:hueOff val="47394"/>
                  <a:satOff val="-25753"/>
                  <a:lumOff val="-7544"/>
                </a:schemeClr>
              </a:buClr>
              <a:buSzPct val="90000"/>
              <a:buChar char="‣"/>
              <a:defRPr sz="2200" cap="none">
                <a:solidFill>
                  <a:srgbClr val="000000"/>
                </a:solidFill>
                <a:latin typeface="+mj-lt"/>
                <a:ea typeface="+mj-ea"/>
                <a:cs typeface="+mj-cs"/>
                <a:sym typeface="Avenir Next"/>
              </a:defRPr>
            </a:pPr>
            <a:r>
              <a:rPr dirty="0"/>
              <a:t>Youth programs, including more than 3,000 Scout units, nearly 4,000 American Legion Baseball teams, dozens of Junior Shooting Sports Clubs, Junior ROTC and Youth Cadet Law Enforcement Programs</a:t>
            </a:r>
          </a:p>
        </p:txBody>
      </p:sp>
      <p:sp>
        <p:nvSpPr>
          <p:cNvPr id="468" name="Shape 468"/>
          <p:cNvSpPr/>
          <p:nvPr/>
        </p:nvSpPr>
        <p:spPr>
          <a:xfrm>
            <a:off x="439754" y="512101"/>
            <a:ext cx="8631537"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SERVICES FOR YOUTH</a:t>
            </a:r>
          </a:p>
        </p:txBody>
      </p:sp>
      <p:sp>
        <p:nvSpPr>
          <p:cNvPr id="469" name="Shape 469"/>
          <p:cNvSpPr/>
          <p:nvPr/>
        </p:nvSpPr>
        <p:spPr>
          <a:xfrm>
            <a:off x="419637" y="1062353"/>
            <a:ext cx="6086330"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CHILDREN &amp; YOUTH PROGRAMS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11214_LegionBBQ_001.jpg"/>
          <p:cNvPicPr>
            <a:picLocks noGrp="1" noChangeAspect="1"/>
          </p:cNvPicPr>
          <p:nvPr>
            <p:ph type="pic" idx="13"/>
          </p:nvPr>
        </p:nvPicPr>
        <p:blipFill>
          <a:blip r:embed="rId3"/>
          <a:srcRect l="19332" t="129" r="30264" b="129"/>
          <a:stretch>
            <a:fillRect/>
          </a:stretch>
        </p:blipFill>
        <p:spPr>
          <a:xfrm>
            <a:off x="5841791" y="-19296"/>
            <a:ext cx="7182258" cy="9792193"/>
          </a:xfrm>
          <a:prstGeom prst="rect">
            <a:avLst/>
          </a:prstGeom>
        </p:spPr>
      </p:pic>
      <p:sp>
        <p:nvSpPr>
          <p:cNvPr id="474" name="Shape 474"/>
          <p:cNvSpPr>
            <a:spLocks noGrp="1"/>
          </p:cNvSpPr>
          <p:nvPr>
            <p:ph type="body" idx="14"/>
          </p:nvPr>
        </p:nvSpPr>
        <p:spPr>
          <a:xfrm>
            <a:off x="379279" y="2604430"/>
            <a:ext cx="4733413" cy="6019597"/>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Advocacy in Washington, D.C., for quality-of-life benefits for members of the Armed Forces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Comfort items for hospitalized military personnel recovering from wounds and illnesses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Fair treatment and support for military retirees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Discharge review services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adequate defense funding</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Adoption of deployed units and volunteerism at National Guard armories</a:t>
            </a:r>
          </a:p>
        </p:txBody>
      </p:sp>
      <p:sp>
        <p:nvSpPr>
          <p:cNvPr id="475" name="Shape 475"/>
          <p:cNvSpPr/>
          <p:nvPr/>
        </p:nvSpPr>
        <p:spPr>
          <a:xfrm>
            <a:off x="328883" y="491942"/>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MILITARY SUPPORT</a:t>
            </a:r>
          </a:p>
        </p:txBody>
      </p:sp>
      <p:sp>
        <p:nvSpPr>
          <p:cNvPr id="476" name="Shape 476"/>
          <p:cNvSpPr/>
          <p:nvPr/>
        </p:nvSpPr>
        <p:spPr>
          <a:xfrm>
            <a:off x="323238" y="1048325"/>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NATIONAL SECURITY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081915_Naturalization Ceremony_2059.png"/>
          <p:cNvPicPr>
            <a:picLocks noGrp="1" noChangeAspect="1"/>
          </p:cNvPicPr>
          <p:nvPr>
            <p:ph type="pic" idx="13"/>
          </p:nvPr>
        </p:nvPicPr>
        <p:blipFill>
          <a:blip r:embed="rId3"/>
          <a:srcRect l="8834" r="42267"/>
          <a:stretch>
            <a:fillRect/>
          </a:stretch>
        </p:blipFill>
        <p:spPr>
          <a:xfrm>
            <a:off x="5841791" y="-19296"/>
            <a:ext cx="7182257" cy="9792192"/>
          </a:xfrm>
          <a:prstGeom prst="rect">
            <a:avLst/>
          </a:prstGeom>
        </p:spPr>
      </p:pic>
      <p:sp>
        <p:nvSpPr>
          <p:cNvPr id="481" name="Shape 481"/>
          <p:cNvSpPr>
            <a:spLocks noGrp="1"/>
          </p:cNvSpPr>
          <p:nvPr>
            <p:ph type="body" idx="14"/>
          </p:nvPr>
        </p:nvSpPr>
        <p:spPr>
          <a:xfrm>
            <a:off x="490150" y="2656442"/>
            <a:ext cx="4733414"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nation’s foremost authority on U.S flag respect, procedures and code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Support for public expression of the Pledge of Allegiance and the national anthem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Classroom presentations for children on such topics as flag respect, military service, history and patriotism</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Citizenship and naturalization education and support for legal immigrants seeking to become Americans</a:t>
            </a:r>
          </a:p>
        </p:txBody>
      </p:sp>
      <p:sp>
        <p:nvSpPr>
          <p:cNvPr id="482" name="Shape 482"/>
          <p:cNvSpPr/>
          <p:nvPr/>
        </p:nvSpPr>
        <p:spPr>
          <a:xfrm>
            <a:off x="480071" y="542338"/>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AMERICANISM</a:t>
            </a:r>
          </a:p>
        </p:txBody>
      </p:sp>
      <p:sp>
        <p:nvSpPr>
          <p:cNvPr id="483" name="Shape 483"/>
          <p:cNvSpPr/>
          <p:nvPr/>
        </p:nvSpPr>
        <p:spPr>
          <a:xfrm>
            <a:off x="429271" y="1102347"/>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PATRIOTIC VALUES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160106_NEFalabama_CWL_1606.jpg"/>
          <p:cNvPicPr>
            <a:picLocks noGrp="1" noChangeAspect="1"/>
          </p:cNvPicPr>
          <p:nvPr>
            <p:ph type="pic" idx="13"/>
          </p:nvPr>
        </p:nvPicPr>
        <p:blipFill>
          <a:blip r:embed="rId3"/>
          <a:srcRect l="11476" r="39583"/>
          <a:stretch>
            <a:fillRect/>
          </a:stretch>
        </p:blipFill>
        <p:spPr>
          <a:xfrm>
            <a:off x="5841791" y="-19296"/>
            <a:ext cx="7182257" cy="9792192"/>
          </a:xfrm>
          <a:prstGeom prst="rect">
            <a:avLst/>
          </a:prstGeom>
        </p:spPr>
      </p:pic>
      <p:sp>
        <p:nvSpPr>
          <p:cNvPr id="488" name="Shape 488"/>
          <p:cNvSpPr>
            <a:spLocks noGrp="1"/>
          </p:cNvSpPr>
          <p:nvPr>
            <p:ph type="body" idx="14"/>
          </p:nvPr>
        </p:nvSpPr>
        <p:spPr>
          <a:xfrm>
            <a:off x="500230" y="2600898"/>
            <a:ext cx="4733413" cy="598882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National Emergency Fund has provided more than </a:t>
            </a:r>
            <a:br>
              <a:rPr dirty="0"/>
            </a:br>
            <a:r>
              <a:rPr dirty="0"/>
              <a:t>$8 million in direct financial assistance to American Legion members and posts</a:t>
            </a:r>
            <a:r>
              <a:rPr lang="en-US" dirty="0"/>
              <a:t> after crises</a:t>
            </a:r>
            <a:endParaRPr dirty="0"/>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Posts serve as relief stations and command centers during natural disasters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The Family Support Network ensures families of deployed service members endure no hardship caused by</a:t>
            </a:r>
            <a:r>
              <a:rPr lang="en-US" dirty="0"/>
              <a:t> their</a:t>
            </a:r>
            <a:r>
              <a:rPr dirty="0"/>
              <a:t> service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Temporary Financial Assistance program awards grants to help families of veterans with children</a:t>
            </a:r>
          </a:p>
        </p:txBody>
      </p:sp>
      <p:sp>
        <p:nvSpPr>
          <p:cNvPr id="489" name="Shape 489"/>
          <p:cNvSpPr/>
          <p:nvPr/>
        </p:nvSpPr>
        <p:spPr>
          <a:xfrm>
            <a:off x="439754" y="491942"/>
            <a:ext cx="8631537"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IN TIMES OF NEED</a:t>
            </a:r>
          </a:p>
        </p:txBody>
      </p:sp>
      <p:sp>
        <p:nvSpPr>
          <p:cNvPr id="490" name="Shape 490"/>
          <p:cNvSpPr/>
          <p:nvPr/>
        </p:nvSpPr>
        <p:spPr>
          <a:xfrm>
            <a:off x="429271" y="1040498"/>
            <a:ext cx="5059814"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CRISIS CONTROL</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4" name="20151903_awarenesswalk_LMC_7333.jpg"/>
          <p:cNvPicPr>
            <a:picLocks noGrp="1" noChangeAspect="1"/>
          </p:cNvPicPr>
          <p:nvPr>
            <p:ph type="pic" idx="13"/>
          </p:nvPr>
        </p:nvPicPr>
        <p:blipFill>
          <a:blip r:embed="rId3"/>
          <a:srcRect l="16386" r="34800"/>
          <a:stretch>
            <a:fillRect/>
          </a:stretch>
        </p:blipFill>
        <p:spPr>
          <a:xfrm>
            <a:off x="5841791" y="-31996"/>
            <a:ext cx="7182257" cy="9817591"/>
          </a:xfrm>
          <a:prstGeom prst="rect">
            <a:avLst/>
          </a:prstGeom>
        </p:spPr>
      </p:pic>
      <p:sp>
        <p:nvSpPr>
          <p:cNvPr id="495" name="Shape 495"/>
          <p:cNvSpPr>
            <a:spLocks noGrp="1"/>
          </p:cNvSpPr>
          <p:nvPr>
            <p:ph type="body" idx="14"/>
          </p:nvPr>
        </p:nvSpPr>
        <p:spPr>
          <a:xfrm>
            <a:off x="500230" y="2643015"/>
            <a:ext cx="4733413" cy="5634876"/>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Provision and delivery of U.S. flags for the graves of American military personnel laid to rest at overseas cemeteries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Demand full accounting and repatriation of all U.S. military personnel listed as prisoners of war or missing in action</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Participation in thousands of patriotic observances and events around the world each year</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Honor guard services and memorial tributes for fallen military personnel and veterans</a:t>
            </a:r>
          </a:p>
        </p:txBody>
      </p:sp>
      <p:sp>
        <p:nvSpPr>
          <p:cNvPr id="496" name="Shape 496"/>
          <p:cNvSpPr/>
          <p:nvPr/>
        </p:nvSpPr>
        <p:spPr>
          <a:xfrm>
            <a:off x="459913" y="512101"/>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HONOR &amp; REMEMBRANCE</a:t>
            </a:r>
          </a:p>
        </p:txBody>
      </p:sp>
      <p:sp>
        <p:nvSpPr>
          <p:cNvPr id="497" name="Shape 497"/>
          <p:cNvSpPr/>
          <p:nvPr/>
        </p:nvSpPr>
        <p:spPr>
          <a:xfrm>
            <a:off x="429271" y="1052112"/>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PRESERVATION OF MEMORIES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08222015_legacy_run_day2_2830-small-filtered.jpeg"/>
          <p:cNvPicPr>
            <a:picLocks noGrp="1" noChangeAspect="1"/>
          </p:cNvPicPr>
          <p:nvPr>
            <p:ph type="pic" idx="13"/>
          </p:nvPr>
        </p:nvPicPr>
        <p:blipFill>
          <a:blip r:embed="rId3"/>
          <a:srcRect l="42096" r="9090"/>
          <a:stretch>
            <a:fillRect/>
          </a:stretch>
        </p:blipFill>
        <p:spPr>
          <a:xfrm>
            <a:off x="5841791" y="-31996"/>
            <a:ext cx="7182257" cy="9817591"/>
          </a:xfrm>
          <a:prstGeom prst="rect">
            <a:avLst/>
          </a:prstGeom>
        </p:spPr>
      </p:pic>
      <p:sp>
        <p:nvSpPr>
          <p:cNvPr id="502" name="Shape 502"/>
          <p:cNvSpPr>
            <a:spLocks noGrp="1"/>
          </p:cNvSpPr>
          <p:nvPr>
            <p:ph type="body" idx="14"/>
          </p:nvPr>
        </p:nvSpPr>
        <p:spPr>
          <a:xfrm>
            <a:off x="500230" y="2719896"/>
            <a:ext cx="4733413" cy="5796460"/>
          </a:xfrm>
          <a:prstGeom prst="rect">
            <a:avLst/>
          </a:prstGeom>
        </p:spPr>
        <p:txBody>
          <a:bodyPr anchor="t"/>
          <a:lstStyle/>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Every American Legion post is its own entity, working alongside local government, business and civic groups</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Legionnaires help schools with flag education, military history, Boys State, Oratorical contests, Junior ROTC, Junior Shooting Sports, American Legion Baseball and more</a:t>
            </a:r>
          </a:p>
          <a:p>
            <a:pPr marL="228600" indent="-228600" algn="l">
              <a:spcBef>
                <a:spcPts val="1500"/>
              </a:spcBef>
              <a:buClr>
                <a:schemeClr val="accent1">
                  <a:hueOff val="47394"/>
                  <a:satOff val="-25753"/>
                  <a:lumOff val="-7544"/>
                </a:schemeClr>
              </a:buClr>
              <a:buSzPct val="90000"/>
              <a:buChar char="‣"/>
              <a:defRPr sz="2300" cap="none">
                <a:solidFill>
                  <a:srgbClr val="000000"/>
                </a:solidFill>
                <a:latin typeface="+mj-lt"/>
                <a:ea typeface="+mj-ea"/>
                <a:cs typeface="+mj-cs"/>
                <a:sym typeface="Avenir Next"/>
              </a:defRPr>
            </a:pPr>
            <a:r>
              <a:rPr dirty="0"/>
              <a:t>Legion Riders hit the road to raise funds, provide military funeral escorts and to volunteer for multiple local, state and national causes</a:t>
            </a:r>
          </a:p>
        </p:txBody>
      </p:sp>
      <p:sp>
        <p:nvSpPr>
          <p:cNvPr id="503" name="Shape 503"/>
          <p:cNvSpPr/>
          <p:nvPr/>
        </p:nvSpPr>
        <p:spPr>
          <a:xfrm>
            <a:off x="459913"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COMMUNITY</a:t>
            </a:r>
          </a:p>
        </p:txBody>
      </p:sp>
      <p:sp>
        <p:nvSpPr>
          <p:cNvPr id="504" name="Shape 504"/>
          <p:cNvSpPr/>
          <p:nvPr/>
        </p:nvSpPr>
        <p:spPr>
          <a:xfrm>
            <a:off x="449834" y="1097596"/>
            <a:ext cx="5232811"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pPr>
            <a:r>
              <a:t>THE LEGION</a:t>
            </a:r>
            <a:br/>
            <a:r>
              <a:t>IS LOCAL</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111214_LegionBBQ_015.png"/>
          <p:cNvPicPr>
            <a:picLocks noGrp="1" noChangeAspect="1"/>
          </p:cNvPicPr>
          <p:nvPr>
            <p:ph type="pic" idx="13"/>
          </p:nvPr>
        </p:nvPicPr>
        <p:blipFill>
          <a:blip r:embed="rId3"/>
          <a:srcRect l="12436" r="7783"/>
          <a:stretch>
            <a:fillRect/>
          </a:stretch>
        </p:blipFill>
        <p:spPr>
          <a:xfrm>
            <a:off x="0" y="-12949"/>
            <a:ext cx="13030200" cy="9779497"/>
          </a:xfrm>
          <a:prstGeom prst="rect">
            <a:avLst/>
          </a:prstGeom>
        </p:spPr>
      </p:pic>
      <p:sp>
        <p:nvSpPr>
          <p:cNvPr id="509" name="Shape 509"/>
          <p:cNvSpPr/>
          <p:nvPr/>
        </p:nvSpPr>
        <p:spPr>
          <a:xfrm>
            <a:off x="528333" y="2225969"/>
            <a:ext cx="4179591" cy="646138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510" name="Shape 510"/>
          <p:cNvSpPr>
            <a:spLocks noGrp="1"/>
          </p:cNvSpPr>
          <p:nvPr>
            <p:ph type="body" idx="14"/>
          </p:nvPr>
        </p:nvSpPr>
        <p:spPr>
          <a:xfrm>
            <a:off x="738975" y="3613359"/>
            <a:ext cx="3758308" cy="4847480"/>
          </a:xfrm>
          <a:prstGeom prst="rect">
            <a:avLst/>
          </a:prstGeom>
        </p:spPr>
        <p:txBody>
          <a:bodyPr anchor="t"/>
          <a:lstStyle/>
          <a:p>
            <a:pPr algn="l">
              <a:spcBef>
                <a:spcPts val="6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www.legion.org/join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GET INVOLVED</a:t>
            </a:r>
            <a:r>
              <a:rPr dirty="0"/>
              <a:t> </a:t>
            </a:r>
            <a:endParaRPr u="sng" dirty="0"/>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www.alaforveterans.org</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www.legion.org/sal</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www.legion.org/riders</a:t>
            </a:r>
            <a:endParaRPr dirty="0">
              <a:hlinkClick r:id="rId4"/>
            </a:endParaRPr>
          </a:p>
          <a:p>
            <a:pPr algn="l">
              <a:spcBef>
                <a:spcPts val="2000"/>
              </a:spcBef>
              <a:buClr>
                <a:schemeClr val="accent1">
                  <a:hueOff val="47394"/>
                  <a:satOff val="-25753"/>
                  <a:lumOff val="-7544"/>
                </a:schemeClr>
              </a:buClr>
              <a:defRPr sz="2400" cap="none">
                <a:solidFill>
                  <a:schemeClr val="accent1">
                    <a:hueOff val="47394"/>
                    <a:satOff val="-25753"/>
                    <a:lumOff val="-7544"/>
                  </a:schemeClr>
                </a:solidFill>
                <a:latin typeface="+mj-lt"/>
                <a:ea typeface="+mj-ea"/>
                <a:cs typeface="+mj-cs"/>
                <a:sym typeface="Avenir Next"/>
              </a:defRPr>
            </a:pPr>
            <a:r>
              <a:rPr dirty="0">
                <a:latin typeface="Avenir Next Demi Bold"/>
                <a:ea typeface="Avenir Next Demi Bold"/>
                <a:cs typeface="Avenir Next Demi Bold"/>
                <a:sym typeface="Avenir Next Demi Bold"/>
              </a:rPr>
              <a:t>GIVE</a:t>
            </a:r>
            <a:r>
              <a:rPr dirty="0"/>
              <a:t> </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www.legion.org/donate</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(800) 433-3318</a:t>
            </a:r>
          </a:p>
        </p:txBody>
      </p:sp>
      <p:sp>
        <p:nvSpPr>
          <p:cNvPr id="511" name="Shape 511"/>
          <p:cNvSpPr/>
          <p:nvPr/>
        </p:nvSpPr>
        <p:spPr>
          <a:xfrm>
            <a:off x="680391" y="2356590"/>
            <a:ext cx="3147914" cy="1221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80000"/>
              </a:lnSpc>
              <a:defRPr sz="3600">
                <a:solidFill>
                  <a:schemeClr val="accent1">
                    <a:hueOff val="47394"/>
                    <a:satOff val="-25753"/>
                    <a:lumOff val="-7544"/>
                  </a:schemeClr>
                </a:solidFill>
                <a:latin typeface="Avenir Next Medium"/>
                <a:ea typeface="Avenir Next Medium"/>
                <a:cs typeface="Avenir Next Medium"/>
                <a:sym typeface="Avenir Next Medium"/>
              </a:defRPr>
            </a:pPr>
            <a:r>
              <a:t>HELP US</a:t>
            </a:r>
            <a:br/>
            <a:r>
              <a:t>HELP OTHERS</a:t>
            </a:r>
          </a:p>
        </p:txBody>
      </p:sp>
      <p:sp>
        <p:nvSpPr>
          <p:cNvPr id="512" name="Shape 512"/>
          <p:cNvSpPr/>
          <p:nvPr/>
        </p:nvSpPr>
        <p:spPr>
          <a:xfrm>
            <a:off x="459913" y="522180"/>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HOW YOU CAN HELP</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p:cNvSpPr>
          <p:nvPr>
            <p:ph type="body" idx="14"/>
          </p:nvPr>
        </p:nvSpPr>
        <p:spPr>
          <a:xfrm>
            <a:off x="8970943" y="5543550"/>
            <a:ext cx="3225802" cy="660401"/>
          </a:xfrm>
          <a:prstGeom prst="rect">
            <a:avLst/>
          </a:prstGeom>
        </p:spPr>
        <p:txBody>
          <a:bodyPr/>
          <a:lstStyle>
            <a:lvl1pPr>
              <a:defRPr sz="3200"/>
            </a:lvl1pPr>
          </a:lstStyle>
          <a:p>
            <a:r>
              <a:t>AMERICANISM</a:t>
            </a:r>
          </a:p>
        </p:txBody>
      </p:sp>
      <p:sp>
        <p:nvSpPr>
          <p:cNvPr id="381" name="Shape 381"/>
          <p:cNvSpPr>
            <a:spLocks noGrp="1"/>
          </p:cNvSpPr>
          <p:nvPr>
            <p:ph type="body" idx="16"/>
          </p:nvPr>
        </p:nvSpPr>
        <p:spPr>
          <a:xfrm>
            <a:off x="8970943" y="2673350"/>
            <a:ext cx="3169185" cy="660401"/>
          </a:xfrm>
          <a:prstGeom prst="rect">
            <a:avLst/>
          </a:prstGeom>
        </p:spPr>
        <p:txBody>
          <a:bodyPr/>
          <a:lstStyle>
            <a:lvl1pPr>
              <a:defRPr sz="3200"/>
            </a:lvl1pPr>
          </a:lstStyle>
          <a:p>
            <a:r>
              <a:t>YOUTH</a:t>
            </a:r>
          </a:p>
        </p:txBody>
      </p:sp>
      <p:sp>
        <p:nvSpPr>
          <p:cNvPr id="382" name="Shape 382"/>
          <p:cNvSpPr>
            <a:spLocks noGrp="1"/>
          </p:cNvSpPr>
          <p:nvPr>
            <p:ph type="body" idx="18"/>
          </p:nvPr>
        </p:nvSpPr>
        <p:spPr>
          <a:xfrm>
            <a:off x="3097645" y="5543550"/>
            <a:ext cx="3477022" cy="660401"/>
          </a:xfrm>
          <a:prstGeom prst="rect">
            <a:avLst/>
          </a:prstGeom>
        </p:spPr>
        <p:txBody>
          <a:bodyPr/>
          <a:lstStyle>
            <a:lvl1pPr>
              <a:defRPr sz="3200"/>
            </a:lvl1pPr>
          </a:lstStyle>
          <a:p>
            <a:r>
              <a:t>DEFENSE</a:t>
            </a:r>
          </a:p>
        </p:txBody>
      </p:sp>
      <p:sp>
        <p:nvSpPr>
          <p:cNvPr id="383" name="Shape 383"/>
          <p:cNvSpPr>
            <a:spLocks noGrp="1"/>
          </p:cNvSpPr>
          <p:nvPr>
            <p:ph type="body" idx="20"/>
          </p:nvPr>
        </p:nvSpPr>
        <p:spPr>
          <a:xfrm>
            <a:off x="3102798" y="2711450"/>
            <a:ext cx="3169183" cy="660401"/>
          </a:xfrm>
          <a:prstGeom prst="rect">
            <a:avLst/>
          </a:prstGeom>
        </p:spPr>
        <p:txBody>
          <a:bodyPr/>
          <a:lstStyle>
            <a:lvl1pPr>
              <a:defRPr sz="3200"/>
            </a:lvl1pPr>
          </a:lstStyle>
          <a:p>
            <a:r>
              <a:t>VETERANS</a:t>
            </a:r>
          </a:p>
        </p:txBody>
      </p:sp>
      <p:pic>
        <p:nvPicPr>
          <p:cNvPr id="384" name="Picture Placeholder 383"/>
          <p:cNvPicPr>
            <a:picLocks noGrp="1"/>
          </p:cNvPicPr>
          <p:nvPr>
            <p:ph type="pic" idx="21"/>
          </p:nvPr>
        </p:nvPicPr>
        <p:blipFill>
          <a:blip r:embed="rId3"/>
          <a:stretch>
            <a:fillRect/>
          </a:stretch>
        </p:blipFill>
        <p:spPr>
          <a:xfrm>
            <a:off x="980078" y="3018794"/>
            <a:ext cx="1943101" cy="2059201"/>
          </a:xfrm>
          <a:prstGeom prst="rect">
            <a:avLst/>
          </a:prstGeom>
          <a:ln w="9525">
            <a:round/>
          </a:ln>
        </p:spPr>
      </p:pic>
      <p:pic>
        <p:nvPicPr>
          <p:cNvPr id="385" name="Picture Placeholder 384"/>
          <p:cNvPicPr>
            <a:picLocks noGrp="1"/>
          </p:cNvPicPr>
          <p:nvPr>
            <p:ph type="pic" idx="23"/>
          </p:nvPr>
        </p:nvPicPr>
        <p:blipFill>
          <a:blip r:embed="rId4"/>
          <a:stretch>
            <a:fillRect/>
          </a:stretch>
        </p:blipFill>
        <p:spPr>
          <a:xfrm>
            <a:off x="6890976" y="3024605"/>
            <a:ext cx="1931036" cy="2095501"/>
          </a:xfrm>
          <a:prstGeom prst="rect">
            <a:avLst/>
          </a:prstGeom>
          <a:ln w="9525">
            <a:round/>
          </a:ln>
        </p:spPr>
      </p:pic>
      <p:sp>
        <p:nvSpPr>
          <p:cNvPr id="386" name="Shape 386"/>
          <p:cNvSpPr>
            <a:spLocks noGrp="1"/>
          </p:cNvSpPr>
          <p:nvPr>
            <p:ph type="body" idx="24"/>
          </p:nvPr>
        </p:nvSpPr>
        <p:spPr>
          <a:xfrm>
            <a:off x="3097645" y="3227471"/>
            <a:ext cx="2882901" cy="1983741"/>
          </a:xfrm>
          <a:prstGeom prst="rect">
            <a:avLst/>
          </a:prstGeom>
        </p:spPr>
        <p:txBody>
          <a:bodyPr/>
          <a:lstStyle/>
          <a:p>
            <a:pPr>
              <a:lnSpc>
                <a:spcPct val="90000"/>
              </a:lnSpc>
              <a:spcBef>
                <a:spcPts val="1200"/>
              </a:spcBef>
              <a:defRPr sz="2000">
                <a:solidFill>
                  <a:srgbClr val="FFFFFF"/>
                </a:solidFill>
              </a:defRPr>
            </a:pPr>
            <a:r>
              <a:rPr dirty="0"/>
              <a:t>VA benefit and appeal assistance</a:t>
            </a:r>
          </a:p>
          <a:p>
            <a:pPr>
              <a:lnSpc>
                <a:spcPct val="90000"/>
              </a:lnSpc>
              <a:spcBef>
                <a:spcPts val="1200"/>
              </a:spcBef>
              <a:defRPr sz="2000">
                <a:solidFill>
                  <a:srgbClr val="FFFFFF"/>
                </a:solidFill>
              </a:defRPr>
            </a:pPr>
            <a:r>
              <a:rPr dirty="0"/>
              <a:t>Job and career guidance</a:t>
            </a:r>
          </a:p>
          <a:p>
            <a:pPr>
              <a:lnSpc>
                <a:spcPct val="90000"/>
              </a:lnSpc>
              <a:spcBef>
                <a:spcPts val="1200"/>
              </a:spcBef>
              <a:defRPr sz="2000">
                <a:solidFill>
                  <a:srgbClr val="FFFFFF"/>
                </a:solidFill>
              </a:defRPr>
            </a:pPr>
            <a:r>
              <a:rPr dirty="0"/>
              <a:t>Homeless outreach</a:t>
            </a:r>
          </a:p>
        </p:txBody>
      </p:sp>
      <p:pic>
        <p:nvPicPr>
          <p:cNvPr id="387" name="Picture Placeholder 386"/>
          <p:cNvPicPr>
            <a:picLocks noGrp="1"/>
          </p:cNvPicPr>
          <p:nvPr>
            <p:ph type="pic" idx="26"/>
          </p:nvPr>
        </p:nvPicPr>
        <p:blipFill>
          <a:blip r:embed="rId5"/>
          <a:stretch>
            <a:fillRect/>
          </a:stretch>
        </p:blipFill>
        <p:spPr>
          <a:xfrm>
            <a:off x="972776" y="5907505"/>
            <a:ext cx="1931036" cy="2095501"/>
          </a:xfrm>
          <a:prstGeom prst="rect">
            <a:avLst/>
          </a:prstGeom>
          <a:ln w="9525">
            <a:round/>
          </a:ln>
        </p:spPr>
      </p:pic>
      <p:pic>
        <p:nvPicPr>
          <p:cNvPr id="388" name="Picture Placeholder 387"/>
          <p:cNvPicPr>
            <a:picLocks noGrp="1"/>
          </p:cNvPicPr>
          <p:nvPr>
            <p:ph type="pic" idx="28"/>
          </p:nvPr>
        </p:nvPicPr>
        <p:blipFill>
          <a:blip r:embed="rId6"/>
          <a:stretch>
            <a:fillRect/>
          </a:stretch>
        </p:blipFill>
        <p:spPr>
          <a:xfrm>
            <a:off x="6903676" y="5907505"/>
            <a:ext cx="1931036" cy="2095501"/>
          </a:xfrm>
          <a:prstGeom prst="rect">
            <a:avLst/>
          </a:prstGeom>
          <a:ln w="9525">
            <a:round/>
          </a:ln>
        </p:spPr>
      </p:pic>
      <p:sp>
        <p:nvSpPr>
          <p:cNvPr id="389" name="Shape 389"/>
          <p:cNvSpPr/>
          <p:nvPr/>
        </p:nvSpPr>
        <p:spPr>
          <a:xfrm>
            <a:off x="8943708" y="6098942"/>
            <a:ext cx="3325764"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t>Flag respect education</a:t>
            </a:r>
          </a:p>
          <a:p>
            <a:pPr algn="l">
              <a:lnSpc>
                <a:spcPct val="90000"/>
              </a:lnSpc>
              <a:spcBef>
                <a:spcPts val="1200"/>
              </a:spcBef>
              <a:defRPr sz="2000">
                <a:solidFill>
                  <a:srgbClr val="FFFFFF"/>
                </a:solidFill>
              </a:defRPr>
            </a:pPr>
            <a:r>
              <a:t>Citizenship services</a:t>
            </a:r>
          </a:p>
          <a:p>
            <a:pPr algn="l">
              <a:lnSpc>
                <a:spcPct val="90000"/>
              </a:lnSpc>
              <a:spcBef>
                <a:spcPts val="1200"/>
              </a:spcBef>
              <a:defRPr sz="2000">
                <a:solidFill>
                  <a:srgbClr val="FFFFFF"/>
                </a:solidFill>
              </a:defRPr>
            </a:pPr>
            <a:r>
              <a:t>Support for the Pledge of Allegiance and National Anthem</a:t>
            </a:r>
          </a:p>
        </p:txBody>
      </p:sp>
      <p:sp>
        <p:nvSpPr>
          <p:cNvPr id="390" name="Shape 390"/>
          <p:cNvSpPr/>
          <p:nvPr/>
        </p:nvSpPr>
        <p:spPr>
          <a:xfrm>
            <a:off x="8940799" y="3227471"/>
            <a:ext cx="3229473"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Scholarships</a:t>
            </a:r>
          </a:p>
          <a:p>
            <a:pPr algn="l">
              <a:lnSpc>
                <a:spcPct val="90000"/>
              </a:lnSpc>
              <a:spcBef>
                <a:spcPts val="1200"/>
              </a:spcBef>
              <a:defRPr sz="2000">
                <a:solidFill>
                  <a:srgbClr val="FFFFFF"/>
                </a:solidFill>
              </a:defRPr>
            </a:pPr>
            <a:r>
              <a:rPr dirty="0"/>
              <a:t>Youth programs and competitions</a:t>
            </a:r>
          </a:p>
          <a:p>
            <a:pPr algn="l">
              <a:lnSpc>
                <a:spcPct val="90000"/>
              </a:lnSpc>
              <a:spcBef>
                <a:spcPts val="1200"/>
              </a:spcBef>
              <a:defRPr sz="2000">
                <a:solidFill>
                  <a:srgbClr val="FFFFFF"/>
                </a:solidFill>
              </a:defRPr>
            </a:pPr>
            <a:r>
              <a:rPr dirty="0"/>
              <a:t>Junior ROTC and Scouting sponsorship</a:t>
            </a:r>
          </a:p>
        </p:txBody>
      </p:sp>
      <p:sp>
        <p:nvSpPr>
          <p:cNvPr id="391" name="Shape 391"/>
          <p:cNvSpPr/>
          <p:nvPr/>
        </p:nvSpPr>
        <p:spPr>
          <a:xfrm>
            <a:off x="3097645" y="6098942"/>
            <a:ext cx="3325763" cy="198374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lnSpc>
                <a:spcPct val="90000"/>
              </a:lnSpc>
              <a:spcBef>
                <a:spcPts val="1200"/>
              </a:spcBef>
              <a:defRPr sz="2000">
                <a:solidFill>
                  <a:srgbClr val="FFFFFF"/>
                </a:solidFill>
              </a:defRPr>
            </a:pPr>
            <a:r>
              <a:rPr dirty="0"/>
              <a:t>Military family support</a:t>
            </a:r>
          </a:p>
          <a:p>
            <a:pPr algn="l">
              <a:lnSpc>
                <a:spcPct val="90000"/>
              </a:lnSpc>
              <a:spcBef>
                <a:spcPts val="1200"/>
              </a:spcBef>
              <a:defRPr sz="2000">
                <a:solidFill>
                  <a:srgbClr val="FFFFFF"/>
                </a:solidFill>
              </a:defRPr>
            </a:pPr>
            <a:r>
              <a:rPr dirty="0"/>
              <a:t>Comfort items for wounded servicemembers</a:t>
            </a:r>
          </a:p>
          <a:p>
            <a:pPr algn="l">
              <a:lnSpc>
                <a:spcPct val="90000"/>
              </a:lnSpc>
              <a:spcBef>
                <a:spcPts val="1200"/>
              </a:spcBef>
              <a:defRPr sz="2000">
                <a:solidFill>
                  <a:srgbClr val="FFFFFF"/>
                </a:solidFill>
              </a:defRPr>
            </a:pPr>
            <a:r>
              <a:rPr dirty="0"/>
              <a:t>Advocacy for troops and military in Washington, D.C.</a:t>
            </a:r>
          </a:p>
        </p:txBody>
      </p:sp>
      <p:sp>
        <p:nvSpPr>
          <p:cNvPr id="392" name="Shape 392"/>
          <p:cNvSpPr/>
          <p:nvPr/>
        </p:nvSpPr>
        <p:spPr>
          <a:xfrm>
            <a:off x="520388" y="64272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393" name="Shape 393"/>
          <p:cNvSpPr/>
          <p:nvPr/>
        </p:nvSpPr>
        <p:spPr>
          <a:xfrm>
            <a:off x="520388" y="1051667"/>
            <a:ext cx="8631536" cy="965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t>OUR PILLARS OF SERVICE</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body" idx="14"/>
          </p:nvPr>
        </p:nvSpPr>
        <p:spPr>
          <a:xfrm>
            <a:off x="-37952" y="4086860"/>
            <a:ext cx="13030201" cy="1054100"/>
          </a:xfrm>
          <a:prstGeom prst="rect">
            <a:avLst/>
          </a:prstGeom>
        </p:spPr>
        <p:txBody>
          <a:bodyPr/>
          <a:lstStyle>
            <a:lvl1pPr>
              <a:defRPr sz="7500" cap="none">
                <a:solidFill>
                  <a:schemeClr val="accent1">
                    <a:hueOff val="47394"/>
                    <a:satOff val="-25753"/>
                    <a:lumOff val="-7544"/>
                  </a:schemeClr>
                </a:solidFill>
                <a:latin typeface="Trajan Pro"/>
                <a:ea typeface="Trajan Pro"/>
                <a:cs typeface="Trajan Pro"/>
                <a:sym typeface="Trajan Pro"/>
              </a:defRPr>
            </a:lvl1pPr>
          </a:lstStyle>
          <a:p>
            <a:r>
              <a:rPr sz="6000" dirty="0"/>
              <a:t>the American Legion</a:t>
            </a:r>
          </a:p>
        </p:txBody>
      </p:sp>
      <p:sp>
        <p:nvSpPr>
          <p:cNvPr id="375" name="Shape 375"/>
          <p:cNvSpPr>
            <a:spLocks noGrp="1"/>
          </p:cNvSpPr>
          <p:nvPr>
            <p:ph type="body" idx="15"/>
          </p:nvPr>
        </p:nvSpPr>
        <p:spPr>
          <a:xfrm>
            <a:off x="-16669" y="1"/>
            <a:ext cx="13038138" cy="4145279"/>
          </a:xfrm>
          <a:prstGeom prst="rect">
            <a:avLst/>
          </a:prstGeom>
          <a:solidFill>
            <a:schemeClr val="accent1">
              <a:hueOff val="47394"/>
              <a:satOff val="-25753"/>
              <a:lumOff val="-7544"/>
            </a:schemeClr>
          </a:solidFill>
          <a:effectLst>
            <a:outerShdw blurRad="38100" dist="25400" dir="5400000" rotWithShape="0">
              <a:srgbClr val="000000">
                <a:alpha val="50000"/>
              </a:srgbClr>
            </a:outerShdw>
          </a:effectLst>
        </p:spPr>
        <p:txBody>
          <a:bodyPr anchor="b"/>
          <a:lstStyle>
            <a:lvl1pPr>
              <a:lnSpc>
                <a:spcPct val="100000"/>
              </a:lnSpc>
              <a:defRPr sz="4000" spc="920">
                <a:solidFill>
                  <a:srgbClr val="FFFFFF"/>
                </a:solidFill>
                <a:effectLst>
                  <a:outerShdw blurRad="38100" dist="12700" dir="5400000" rotWithShape="0">
                    <a:srgbClr val="000000">
                      <a:alpha val="50000"/>
                    </a:srgbClr>
                  </a:outerShdw>
                </a:effectLst>
                <a:latin typeface="Avenir Light"/>
                <a:ea typeface="Avenir Light"/>
                <a:cs typeface="Avenir Light"/>
                <a:sym typeface="Avenir Light"/>
              </a:defRPr>
            </a:lvl1pPr>
          </a:lstStyle>
          <a:p>
            <a:r>
              <a:rPr dirty="0"/>
              <a:t>THIS IS</a:t>
            </a:r>
          </a:p>
        </p:txBody>
      </p:sp>
      <p:pic>
        <p:nvPicPr>
          <p:cNvPr id="376" name="IMG_1588.jpg"/>
          <p:cNvPicPr>
            <a:picLocks noGrp="1" noChangeAspect="1"/>
          </p:cNvPicPr>
          <p:nvPr>
            <p:ph type="pic" idx="16"/>
          </p:nvPr>
        </p:nvPicPr>
        <p:blipFill>
          <a:blip r:embed="rId3"/>
          <a:srcRect l="2667" t="510" r="2583" b="510"/>
          <a:stretch>
            <a:fillRect/>
          </a:stretch>
        </p:blipFill>
        <p:spPr>
          <a:xfrm>
            <a:off x="5876679" y="2121363"/>
            <a:ext cx="1251442" cy="1307307"/>
          </a:xfrm>
          <a:custGeom>
            <a:avLst/>
            <a:gdLst/>
            <a:ahLst/>
            <a:cxnLst>
              <a:cxn ang="0">
                <a:pos x="wd2" y="hd2"/>
              </a:cxn>
              <a:cxn ang="5400000">
                <a:pos x="wd2" y="hd2"/>
              </a:cxn>
              <a:cxn ang="10800000">
                <a:pos x="wd2" y="hd2"/>
              </a:cxn>
              <a:cxn ang="16200000">
                <a:pos x="wd2" y="hd2"/>
              </a:cxn>
            </a:cxnLst>
            <a:rect l="0" t="0" r="r" b="b"/>
            <a:pathLst>
              <a:path w="21599" h="21600" extrusionOk="0">
                <a:moveTo>
                  <a:pt x="10790" y="0"/>
                </a:moveTo>
                <a:cubicBezTo>
                  <a:pt x="10706" y="7"/>
                  <a:pt x="10629" y="19"/>
                  <a:pt x="10564" y="26"/>
                </a:cubicBezTo>
                <a:cubicBezTo>
                  <a:pt x="10536" y="29"/>
                  <a:pt x="10520" y="30"/>
                  <a:pt x="10495" y="33"/>
                </a:cubicBezTo>
                <a:cubicBezTo>
                  <a:pt x="10465" y="57"/>
                  <a:pt x="10431" y="83"/>
                  <a:pt x="10393" y="111"/>
                </a:cubicBezTo>
                <a:cubicBezTo>
                  <a:pt x="10355" y="140"/>
                  <a:pt x="10311" y="174"/>
                  <a:pt x="10269" y="203"/>
                </a:cubicBezTo>
                <a:lnTo>
                  <a:pt x="9982" y="407"/>
                </a:lnTo>
                <a:lnTo>
                  <a:pt x="9639" y="321"/>
                </a:lnTo>
                <a:lnTo>
                  <a:pt x="9598" y="308"/>
                </a:lnTo>
                <a:cubicBezTo>
                  <a:pt x="9593" y="308"/>
                  <a:pt x="9590" y="308"/>
                  <a:pt x="9584" y="308"/>
                </a:cubicBezTo>
                <a:cubicBezTo>
                  <a:pt x="9438" y="308"/>
                  <a:pt x="9291" y="332"/>
                  <a:pt x="9173" y="367"/>
                </a:cubicBezTo>
                <a:lnTo>
                  <a:pt x="9071" y="479"/>
                </a:lnTo>
                <a:cubicBezTo>
                  <a:pt x="9043" y="509"/>
                  <a:pt x="9015" y="533"/>
                  <a:pt x="8988" y="557"/>
                </a:cubicBezTo>
                <a:cubicBezTo>
                  <a:pt x="8965" y="579"/>
                  <a:pt x="8943" y="599"/>
                  <a:pt x="8920" y="616"/>
                </a:cubicBezTo>
                <a:cubicBezTo>
                  <a:pt x="8917" y="619"/>
                  <a:pt x="8916" y="621"/>
                  <a:pt x="8913" y="623"/>
                </a:cubicBezTo>
                <a:cubicBezTo>
                  <a:pt x="8906" y="629"/>
                  <a:pt x="8900" y="637"/>
                  <a:pt x="8892" y="643"/>
                </a:cubicBezTo>
                <a:cubicBezTo>
                  <a:pt x="8886" y="647"/>
                  <a:pt x="8878" y="645"/>
                  <a:pt x="8872" y="649"/>
                </a:cubicBezTo>
                <a:cubicBezTo>
                  <a:pt x="8865" y="654"/>
                  <a:pt x="8858" y="658"/>
                  <a:pt x="8851" y="662"/>
                </a:cubicBezTo>
                <a:cubicBezTo>
                  <a:pt x="8845" y="666"/>
                  <a:pt x="8837" y="672"/>
                  <a:pt x="8831" y="675"/>
                </a:cubicBezTo>
                <a:cubicBezTo>
                  <a:pt x="8823" y="680"/>
                  <a:pt x="8818" y="685"/>
                  <a:pt x="8810" y="689"/>
                </a:cubicBezTo>
                <a:cubicBezTo>
                  <a:pt x="8806" y="691"/>
                  <a:pt x="8801" y="693"/>
                  <a:pt x="8797" y="695"/>
                </a:cubicBezTo>
                <a:cubicBezTo>
                  <a:pt x="8787" y="700"/>
                  <a:pt x="8779" y="704"/>
                  <a:pt x="8769" y="708"/>
                </a:cubicBezTo>
                <a:cubicBezTo>
                  <a:pt x="8767" y="709"/>
                  <a:pt x="8765" y="707"/>
                  <a:pt x="8762" y="708"/>
                </a:cubicBezTo>
                <a:cubicBezTo>
                  <a:pt x="8753" y="712"/>
                  <a:pt x="8745" y="718"/>
                  <a:pt x="8735" y="721"/>
                </a:cubicBezTo>
                <a:cubicBezTo>
                  <a:pt x="8732" y="722"/>
                  <a:pt x="8724" y="720"/>
                  <a:pt x="8721" y="721"/>
                </a:cubicBezTo>
                <a:cubicBezTo>
                  <a:pt x="8711" y="724"/>
                  <a:pt x="8704" y="726"/>
                  <a:pt x="8694" y="728"/>
                </a:cubicBezTo>
                <a:cubicBezTo>
                  <a:pt x="8682" y="731"/>
                  <a:pt x="8672" y="733"/>
                  <a:pt x="8660" y="734"/>
                </a:cubicBezTo>
                <a:cubicBezTo>
                  <a:pt x="8611" y="741"/>
                  <a:pt x="8559" y="745"/>
                  <a:pt x="8509" y="734"/>
                </a:cubicBezTo>
                <a:cubicBezTo>
                  <a:pt x="8497" y="732"/>
                  <a:pt x="8487" y="725"/>
                  <a:pt x="8475" y="721"/>
                </a:cubicBezTo>
                <a:cubicBezTo>
                  <a:pt x="8429" y="736"/>
                  <a:pt x="8380" y="752"/>
                  <a:pt x="8331" y="767"/>
                </a:cubicBezTo>
                <a:cubicBezTo>
                  <a:pt x="8272" y="786"/>
                  <a:pt x="8210" y="801"/>
                  <a:pt x="8146" y="820"/>
                </a:cubicBezTo>
                <a:cubicBezTo>
                  <a:pt x="8135" y="829"/>
                  <a:pt x="8123" y="842"/>
                  <a:pt x="8112" y="852"/>
                </a:cubicBezTo>
                <a:cubicBezTo>
                  <a:pt x="8069" y="893"/>
                  <a:pt x="8036" y="925"/>
                  <a:pt x="8002" y="951"/>
                </a:cubicBezTo>
                <a:cubicBezTo>
                  <a:pt x="7964" y="980"/>
                  <a:pt x="7922" y="996"/>
                  <a:pt x="7886" y="1010"/>
                </a:cubicBezTo>
                <a:cubicBezTo>
                  <a:pt x="7857" y="1021"/>
                  <a:pt x="7829" y="1031"/>
                  <a:pt x="7797" y="1036"/>
                </a:cubicBezTo>
                <a:cubicBezTo>
                  <a:pt x="7759" y="1041"/>
                  <a:pt x="7717" y="1043"/>
                  <a:pt x="7666" y="1043"/>
                </a:cubicBezTo>
                <a:cubicBezTo>
                  <a:pt x="7624" y="1043"/>
                  <a:pt x="7587" y="1044"/>
                  <a:pt x="7550" y="1049"/>
                </a:cubicBezTo>
                <a:cubicBezTo>
                  <a:pt x="7513" y="1054"/>
                  <a:pt x="7481" y="1065"/>
                  <a:pt x="7447" y="1075"/>
                </a:cubicBezTo>
                <a:cubicBezTo>
                  <a:pt x="7380" y="1096"/>
                  <a:pt x="7312" y="1127"/>
                  <a:pt x="7249" y="1174"/>
                </a:cubicBezTo>
                <a:cubicBezTo>
                  <a:pt x="7150" y="1246"/>
                  <a:pt x="7098" y="1275"/>
                  <a:pt x="7016" y="1279"/>
                </a:cubicBezTo>
                <a:cubicBezTo>
                  <a:pt x="6966" y="1281"/>
                  <a:pt x="6907" y="1274"/>
                  <a:pt x="6824" y="1259"/>
                </a:cubicBezTo>
                <a:cubicBezTo>
                  <a:pt x="6797" y="1254"/>
                  <a:pt x="6770" y="1249"/>
                  <a:pt x="6749" y="1246"/>
                </a:cubicBezTo>
                <a:cubicBezTo>
                  <a:pt x="6705" y="1239"/>
                  <a:pt x="6670" y="1238"/>
                  <a:pt x="6639" y="1239"/>
                </a:cubicBezTo>
                <a:cubicBezTo>
                  <a:pt x="6624" y="1240"/>
                  <a:pt x="6612" y="1243"/>
                  <a:pt x="6598" y="1246"/>
                </a:cubicBezTo>
                <a:cubicBezTo>
                  <a:pt x="6571" y="1255"/>
                  <a:pt x="6546" y="1263"/>
                  <a:pt x="6522" y="1272"/>
                </a:cubicBezTo>
                <a:cubicBezTo>
                  <a:pt x="6514" y="1277"/>
                  <a:pt x="6504" y="1279"/>
                  <a:pt x="6495" y="1285"/>
                </a:cubicBezTo>
                <a:cubicBezTo>
                  <a:pt x="6492" y="1287"/>
                  <a:pt x="6491" y="1290"/>
                  <a:pt x="6488" y="1292"/>
                </a:cubicBezTo>
                <a:cubicBezTo>
                  <a:pt x="6480" y="1297"/>
                  <a:pt x="6470" y="1305"/>
                  <a:pt x="6461" y="1311"/>
                </a:cubicBezTo>
                <a:cubicBezTo>
                  <a:pt x="6455" y="1316"/>
                  <a:pt x="6447" y="1320"/>
                  <a:pt x="6440" y="1325"/>
                </a:cubicBezTo>
                <a:cubicBezTo>
                  <a:pt x="6414" y="1344"/>
                  <a:pt x="6386" y="1368"/>
                  <a:pt x="6351" y="1397"/>
                </a:cubicBezTo>
                <a:lnTo>
                  <a:pt x="6125" y="1580"/>
                </a:lnTo>
                <a:lnTo>
                  <a:pt x="5803" y="1502"/>
                </a:lnTo>
                <a:lnTo>
                  <a:pt x="5529" y="1436"/>
                </a:lnTo>
                <a:cubicBezTo>
                  <a:pt x="5504" y="1439"/>
                  <a:pt x="5478" y="1441"/>
                  <a:pt x="5454" y="1449"/>
                </a:cubicBezTo>
                <a:lnTo>
                  <a:pt x="5242" y="1685"/>
                </a:lnTo>
                <a:lnTo>
                  <a:pt x="5009" y="1941"/>
                </a:lnTo>
                <a:lnTo>
                  <a:pt x="4769" y="1961"/>
                </a:lnTo>
                <a:cubicBezTo>
                  <a:pt x="4694" y="1977"/>
                  <a:pt x="4615" y="1987"/>
                  <a:pt x="4536" y="1987"/>
                </a:cubicBezTo>
                <a:cubicBezTo>
                  <a:pt x="4419" y="1987"/>
                  <a:pt x="4318" y="1998"/>
                  <a:pt x="4242" y="2020"/>
                </a:cubicBezTo>
                <a:cubicBezTo>
                  <a:pt x="4139" y="2048"/>
                  <a:pt x="4081" y="2092"/>
                  <a:pt x="4084" y="2144"/>
                </a:cubicBezTo>
                <a:cubicBezTo>
                  <a:pt x="4085" y="2157"/>
                  <a:pt x="4089" y="2170"/>
                  <a:pt x="4098" y="2184"/>
                </a:cubicBezTo>
                <a:cubicBezTo>
                  <a:pt x="4107" y="2197"/>
                  <a:pt x="4116" y="2214"/>
                  <a:pt x="4118" y="2230"/>
                </a:cubicBezTo>
                <a:cubicBezTo>
                  <a:pt x="4120" y="2237"/>
                  <a:pt x="4118" y="2247"/>
                  <a:pt x="4118" y="2256"/>
                </a:cubicBezTo>
                <a:cubicBezTo>
                  <a:pt x="4118" y="2264"/>
                  <a:pt x="4113" y="2273"/>
                  <a:pt x="4111" y="2282"/>
                </a:cubicBezTo>
                <a:cubicBezTo>
                  <a:pt x="4108" y="2299"/>
                  <a:pt x="4106" y="2316"/>
                  <a:pt x="4098" y="2334"/>
                </a:cubicBezTo>
                <a:cubicBezTo>
                  <a:pt x="4093" y="2344"/>
                  <a:pt x="4090" y="2351"/>
                  <a:pt x="4084" y="2361"/>
                </a:cubicBezTo>
                <a:cubicBezTo>
                  <a:pt x="4067" y="2389"/>
                  <a:pt x="4043" y="2418"/>
                  <a:pt x="4015" y="2446"/>
                </a:cubicBezTo>
                <a:cubicBezTo>
                  <a:pt x="3968" y="2495"/>
                  <a:pt x="3904" y="2542"/>
                  <a:pt x="3831" y="2584"/>
                </a:cubicBezTo>
                <a:cubicBezTo>
                  <a:pt x="3807" y="2646"/>
                  <a:pt x="3789" y="2696"/>
                  <a:pt x="3769" y="2734"/>
                </a:cubicBezTo>
                <a:cubicBezTo>
                  <a:pt x="3729" y="2810"/>
                  <a:pt x="3682" y="2851"/>
                  <a:pt x="3611" y="2885"/>
                </a:cubicBezTo>
                <a:cubicBezTo>
                  <a:pt x="3603" y="2889"/>
                  <a:pt x="3594" y="2894"/>
                  <a:pt x="3584" y="2898"/>
                </a:cubicBezTo>
                <a:cubicBezTo>
                  <a:pt x="3573" y="2903"/>
                  <a:pt x="3563" y="2906"/>
                  <a:pt x="3550" y="2911"/>
                </a:cubicBezTo>
                <a:cubicBezTo>
                  <a:pt x="3526" y="2921"/>
                  <a:pt x="3504" y="2933"/>
                  <a:pt x="3474" y="2944"/>
                </a:cubicBezTo>
                <a:cubicBezTo>
                  <a:pt x="3445" y="2955"/>
                  <a:pt x="3418" y="2961"/>
                  <a:pt x="3392" y="2970"/>
                </a:cubicBezTo>
                <a:cubicBezTo>
                  <a:pt x="3353" y="3015"/>
                  <a:pt x="3311" y="3065"/>
                  <a:pt x="3269" y="3115"/>
                </a:cubicBezTo>
                <a:cubicBezTo>
                  <a:pt x="3202" y="3195"/>
                  <a:pt x="3133" y="3286"/>
                  <a:pt x="3063" y="3377"/>
                </a:cubicBezTo>
                <a:cubicBezTo>
                  <a:pt x="3063" y="3396"/>
                  <a:pt x="3063" y="3408"/>
                  <a:pt x="3063" y="3430"/>
                </a:cubicBezTo>
                <a:cubicBezTo>
                  <a:pt x="3063" y="3498"/>
                  <a:pt x="3061" y="3552"/>
                  <a:pt x="3057" y="3593"/>
                </a:cubicBezTo>
                <a:cubicBezTo>
                  <a:pt x="3054" y="3614"/>
                  <a:pt x="3055" y="3629"/>
                  <a:pt x="3050" y="3646"/>
                </a:cubicBezTo>
                <a:cubicBezTo>
                  <a:pt x="3040" y="3680"/>
                  <a:pt x="3022" y="3709"/>
                  <a:pt x="2995" y="3738"/>
                </a:cubicBezTo>
                <a:cubicBezTo>
                  <a:pt x="2981" y="3752"/>
                  <a:pt x="2966" y="3768"/>
                  <a:pt x="2947" y="3784"/>
                </a:cubicBezTo>
                <a:cubicBezTo>
                  <a:pt x="2909" y="3815"/>
                  <a:pt x="2857" y="3849"/>
                  <a:pt x="2789" y="3895"/>
                </a:cubicBezTo>
                <a:cubicBezTo>
                  <a:pt x="2765" y="3912"/>
                  <a:pt x="2742" y="3932"/>
                  <a:pt x="2721" y="3948"/>
                </a:cubicBezTo>
                <a:cubicBezTo>
                  <a:pt x="2718" y="3950"/>
                  <a:pt x="2717" y="3952"/>
                  <a:pt x="2714" y="3954"/>
                </a:cubicBezTo>
                <a:cubicBezTo>
                  <a:pt x="2696" y="3968"/>
                  <a:pt x="2675" y="3980"/>
                  <a:pt x="2659" y="3993"/>
                </a:cubicBezTo>
                <a:cubicBezTo>
                  <a:pt x="2641" y="4008"/>
                  <a:pt x="2626" y="4019"/>
                  <a:pt x="2611" y="4033"/>
                </a:cubicBezTo>
                <a:cubicBezTo>
                  <a:pt x="2597" y="4047"/>
                  <a:pt x="2588" y="4066"/>
                  <a:pt x="2577" y="4079"/>
                </a:cubicBezTo>
                <a:cubicBezTo>
                  <a:pt x="2562" y="4102"/>
                  <a:pt x="2545" y="4127"/>
                  <a:pt x="2529" y="4151"/>
                </a:cubicBezTo>
                <a:cubicBezTo>
                  <a:pt x="2525" y="4160"/>
                  <a:pt x="2518" y="4168"/>
                  <a:pt x="2515" y="4177"/>
                </a:cubicBezTo>
                <a:cubicBezTo>
                  <a:pt x="2513" y="4186"/>
                  <a:pt x="2515" y="4194"/>
                  <a:pt x="2515" y="4203"/>
                </a:cubicBezTo>
                <a:cubicBezTo>
                  <a:pt x="2515" y="4232"/>
                  <a:pt x="2511" y="4256"/>
                  <a:pt x="2509" y="4282"/>
                </a:cubicBezTo>
                <a:cubicBezTo>
                  <a:pt x="2504" y="4333"/>
                  <a:pt x="2495" y="4379"/>
                  <a:pt x="2481" y="4420"/>
                </a:cubicBezTo>
                <a:cubicBezTo>
                  <a:pt x="2467" y="4460"/>
                  <a:pt x="2451" y="4498"/>
                  <a:pt x="2426" y="4531"/>
                </a:cubicBezTo>
                <a:cubicBezTo>
                  <a:pt x="2414" y="4548"/>
                  <a:pt x="2401" y="4562"/>
                  <a:pt x="2385" y="4577"/>
                </a:cubicBezTo>
                <a:cubicBezTo>
                  <a:pt x="2354" y="4607"/>
                  <a:pt x="2313" y="4636"/>
                  <a:pt x="2269" y="4662"/>
                </a:cubicBezTo>
                <a:cubicBezTo>
                  <a:pt x="2225" y="4688"/>
                  <a:pt x="2186" y="4718"/>
                  <a:pt x="2152" y="4754"/>
                </a:cubicBezTo>
                <a:cubicBezTo>
                  <a:pt x="2141" y="4766"/>
                  <a:pt x="2135" y="4780"/>
                  <a:pt x="2125" y="4793"/>
                </a:cubicBezTo>
                <a:cubicBezTo>
                  <a:pt x="2115" y="4806"/>
                  <a:pt x="2106" y="4819"/>
                  <a:pt x="2098" y="4833"/>
                </a:cubicBezTo>
                <a:cubicBezTo>
                  <a:pt x="2089" y="4847"/>
                  <a:pt x="2078" y="4857"/>
                  <a:pt x="2070" y="4872"/>
                </a:cubicBezTo>
                <a:cubicBezTo>
                  <a:pt x="2062" y="4887"/>
                  <a:pt x="2056" y="4908"/>
                  <a:pt x="2050" y="4925"/>
                </a:cubicBezTo>
                <a:cubicBezTo>
                  <a:pt x="2043" y="4941"/>
                  <a:pt x="2034" y="4953"/>
                  <a:pt x="2029" y="4970"/>
                </a:cubicBezTo>
                <a:cubicBezTo>
                  <a:pt x="2017" y="5010"/>
                  <a:pt x="2004" y="5044"/>
                  <a:pt x="1988" y="5075"/>
                </a:cubicBezTo>
                <a:cubicBezTo>
                  <a:pt x="1972" y="5106"/>
                  <a:pt x="1956" y="5135"/>
                  <a:pt x="1933" y="5161"/>
                </a:cubicBezTo>
                <a:cubicBezTo>
                  <a:pt x="1911" y="5186"/>
                  <a:pt x="1883" y="5210"/>
                  <a:pt x="1851" y="5233"/>
                </a:cubicBezTo>
                <a:cubicBezTo>
                  <a:pt x="1819" y="5256"/>
                  <a:pt x="1778" y="5282"/>
                  <a:pt x="1735" y="5305"/>
                </a:cubicBezTo>
                <a:cubicBezTo>
                  <a:pt x="1712" y="5317"/>
                  <a:pt x="1692" y="5326"/>
                  <a:pt x="1673" y="5338"/>
                </a:cubicBezTo>
                <a:cubicBezTo>
                  <a:pt x="1654" y="5349"/>
                  <a:pt x="1641" y="5359"/>
                  <a:pt x="1625" y="5370"/>
                </a:cubicBezTo>
                <a:cubicBezTo>
                  <a:pt x="1601" y="5399"/>
                  <a:pt x="1573" y="5429"/>
                  <a:pt x="1550" y="5456"/>
                </a:cubicBezTo>
                <a:cubicBezTo>
                  <a:pt x="1527" y="5482"/>
                  <a:pt x="1510" y="5504"/>
                  <a:pt x="1488" y="5528"/>
                </a:cubicBezTo>
                <a:cubicBezTo>
                  <a:pt x="1477" y="5549"/>
                  <a:pt x="1463" y="5569"/>
                  <a:pt x="1454" y="5593"/>
                </a:cubicBezTo>
                <a:cubicBezTo>
                  <a:pt x="1453" y="5595"/>
                  <a:pt x="1454" y="5599"/>
                  <a:pt x="1454" y="5600"/>
                </a:cubicBezTo>
                <a:cubicBezTo>
                  <a:pt x="1444" y="5625"/>
                  <a:pt x="1437" y="5654"/>
                  <a:pt x="1426" y="5685"/>
                </a:cubicBezTo>
                <a:cubicBezTo>
                  <a:pt x="1416" y="5715"/>
                  <a:pt x="1401" y="5740"/>
                  <a:pt x="1392" y="5764"/>
                </a:cubicBezTo>
                <a:cubicBezTo>
                  <a:pt x="1374" y="5812"/>
                  <a:pt x="1359" y="5850"/>
                  <a:pt x="1337" y="5882"/>
                </a:cubicBezTo>
                <a:cubicBezTo>
                  <a:pt x="1326" y="5898"/>
                  <a:pt x="1317" y="5914"/>
                  <a:pt x="1303" y="5928"/>
                </a:cubicBezTo>
                <a:cubicBezTo>
                  <a:pt x="1289" y="5942"/>
                  <a:pt x="1272" y="5955"/>
                  <a:pt x="1255" y="5967"/>
                </a:cubicBezTo>
                <a:cubicBezTo>
                  <a:pt x="1231" y="5984"/>
                  <a:pt x="1199" y="6002"/>
                  <a:pt x="1166" y="6020"/>
                </a:cubicBezTo>
                <a:cubicBezTo>
                  <a:pt x="1126" y="6041"/>
                  <a:pt x="1082" y="6064"/>
                  <a:pt x="1022" y="6092"/>
                </a:cubicBezTo>
                <a:lnTo>
                  <a:pt x="878" y="6157"/>
                </a:lnTo>
                <a:cubicBezTo>
                  <a:pt x="772" y="6291"/>
                  <a:pt x="707" y="6407"/>
                  <a:pt x="707" y="6466"/>
                </a:cubicBezTo>
                <a:lnTo>
                  <a:pt x="707" y="6551"/>
                </a:lnTo>
                <a:lnTo>
                  <a:pt x="707" y="6859"/>
                </a:lnTo>
                <a:lnTo>
                  <a:pt x="324" y="7154"/>
                </a:lnTo>
                <a:cubicBezTo>
                  <a:pt x="303" y="7170"/>
                  <a:pt x="288" y="7185"/>
                  <a:pt x="269" y="7200"/>
                </a:cubicBezTo>
                <a:cubicBezTo>
                  <a:pt x="265" y="7209"/>
                  <a:pt x="259" y="7216"/>
                  <a:pt x="255" y="7226"/>
                </a:cubicBezTo>
                <a:cubicBezTo>
                  <a:pt x="242" y="7261"/>
                  <a:pt x="232" y="7302"/>
                  <a:pt x="221" y="7344"/>
                </a:cubicBezTo>
                <a:cubicBezTo>
                  <a:pt x="219" y="7349"/>
                  <a:pt x="215" y="7352"/>
                  <a:pt x="214" y="7357"/>
                </a:cubicBezTo>
                <a:cubicBezTo>
                  <a:pt x="201" y="7406"/>
                  <a:pt x="185" y="7458"/>
                  <a:pt x="173" y="7515"/>
                </a:cubicBezTo>
                <a:cubicBezTo>
                  <a:pt x="171" y="7524"/>
                  <a:pt x="175" y="7532"/>
                  <a:pt x="173" y="7541"/>
                </a:cubicBezTo>
                <a:cubicBezTo>
                  <a:pt x="147" y="7669"/>
                  <a:pt x="125" y="7823"/>
                  <a:pt x="104" y="7987"/>
                </a:cubicBezTo>
                <a:lnTo>
                  <a:pt x="221" y="8328"/>
                </a:lnTo>
                <a:lnTo>
                  <a:pt x="43" y="8584"/>
                </a:lnTo>
                <a:cubicBezTo>
                  <a:pt x="41" y="8606"/>
                  <a:pt x="38" y="8627"/>
                  <a:pt x="36" y="8649"/>
                </a:cubicBezTo>
                <a:cubicBezTo>
                  <a:pt x="29" y="8740"/>
                  <a:pt x="21" y="8835"/>
                  <a:pt x="15" y="8931"/>
                </a:cubicBezTo>
                <a:cubicBezTo>
                  <a:pt x="11" y="9010"/>
                  <a:pt x="6" y="9092"/>
                  <a:pt x="2" y="9174"/>
                </a:cubicBezTo>
                <a:lnTo>
                  <a:pt x="8" y="9180"/>
                </a:lnTo>
                <a:cubicBezTo>
                  <a:pt x="52" y="9255"/>
                  <a:pt x="81" y="9312"/>
                  <a:pt x="104" y="9357"/>
                </a:cubicBezTo>
                <a:cubicBezTo>
                  <a:pt x="150" y="9448"/>
                  <a:pt x="159" y="9498"/>
                  <a:pt x="139" y="9561"/>
                </a:cubicBezTo>
                <a:cubicBezTo>
                  <a:pt x="128" y="9592"/>
                  <a:pt x="114" y="9626"/>
                  <a:pt x="91" y="9672"/>
                </a:cubicBezTo>
                <a:cubicBezTo>
                  <a:pt x="76" y="9702"/>
                  <a:pt x="61" y="9726"/>
                  <a:pt x="50" y="9751"/>
                </a:cubicBezTo>
                <a:cubicBezTo>
                  <a:pt x="38" y="9776"/>
                  <a:pt x="29" y="9801"/>
                  <a:pt x="22" y="9823"/>
                </a:cubicBezTo>
                <a:cubicBezTo>
                  <a:pt x="11" y="9855"/>
                  <a:pt x="4" y="9886"/>
                  <a:pt x="2" y="9915"/>
                </a:cubicBezTo>
                <a:cubicBezTo>
                  <a:pt x="0" y="9934"/>
                  <a:pt x="-1" y="9954"/>
                  <a:pt x="2" y="9974"/>
                </a:cubicBezTo>
                <a:cubicBezTo>
                  <a:pt x="11" y="10042"/>
                  <a:pt x="45" y="10113"/>
                  <a:pt x="104" y="10223"/>
                </a:cubicBezTo>
                <a:cubicBezTo>
                  <a:pt x="130" y="10271"/>
                  <a:pt x="153" y="10309"/>
                  <a:pt x="166" y="10341"/>
                </a:cubicBezTo>
                <a:cubicBezTo>
                  <a:pt x="168" y="10345"/>
                  <a:pt x="164" y="10350"/>
                  <a:pt x="166" y="10354"/>
                </a:cubicBezTo>
                <a:cubicBezTo>
                  <a:pt x="176" y="10381"/>
                  <a:pt x="185" y="10403"/>
                  <a:pt x="187" y="10426"/>
                </a:cubicBezTo>
                <a:cubicBezTo>
                  <a:pt x="188" y="10439"/>
                  <a:pt x="188" y="10452"/>
                  <a:pt x="187" y="10466"/>
                </a:cubicBezTo>
                <a:cubicBezTo>
                  <a:pt x="181" y="10506"/>
                  <a:pt x="166" y="10553"/>
                  <a:pt x="139" y="10616"/>
                </a:cubicBezTo>
                <a:cubicBezTo>
                  <a:pt x="130" y="10637"/>
                  <a:pt x="118" y="10658"/>
                  <a:pt x="111" y="10675"/>
                </a:cubicBezTo>
                <a:cubicBezTo>
                  <a:pt x="105" y="10693"/>
                  <a:pt x="102" y="10706"/>
                  <a:pt x="97" y="10721"/>
                </a:cubicBezTo>
                <a:cubicBezTo>
                  <a:pt x="93" y="10737"/>
                  <a:pt x="86" y="10753"/>
                  <a:pt x="84" y="10767"/>
                </a:cubicBezTo>
                <a:cubicBezTo>
                  <a:pt x="82" y="10781"/>
                  <a:pt x="84" y="10792"/>
                  <a:pt x="84" y="10807"/>
                </a:cubicBezTo>
                <a:cubicBezTo>
                  <a:pt x="84" y="10848"/>
                  <a:pt x="92" y="10894"/>
                  <a:pt x="111" y="10951"/>
                </a:cubicBezTo>
                <a:cubicBezTo>
                  <a:pt x="118" y="10970"/>
                  <a:pt x="123" y="10993"/>
                  <a:pt x="132" y="11016"/>
                </a:cubicBezTo>
                <a:cubicBezTo>
                  <a:pt x="141" y="11041"/>
                  <a:pt x="152" y="11062"/>
                  <a:pt x="159" y="11082"/>
                </a:cubicBezTo>
                <a:cubicBezTo>
                  <a:pt x="166" y="11102"/>
                  <a:pt x="169" y="11117"/>
                  <a:pt x="173" y="11134"/>
                </a:cubicBezTo>
                <a:cubicBezTo>
                  <a:pt x="185" y="11185"/>
                  <a:pt x="185" y="11227"/>
                  <a:pt x="173" y="11272"/>
                </a:cubicBezTo>
                <a:cubicBezTo>
                  <a:pt x="165" y="11302"/>
                  <a:pt x="152" y="11336"/>
                  <a:pt x="132" y="11377"/>
                </a:cubicBezTo>
                <a:cubicBezTo>
                  <a:pt x="122" y="11398"/>
                  <a:pt x="111" y="11417"/>
                  <a:pt x="97" y="11443"/>
                </a:cubicBezTo>
                <a:cubicBezTo>
                  <a:pt x="83" y="11469"/>
                  <a:pt x="67" y="11494"/>
                  <a:pt x="56" y="11515"/>
                </a:cubicBezTo>
                <a:cubicBezTo>
                  <a:pt x="35" y="11557"/>
                  <a:pt x="23" y="11595"/>
                  <a:pt x="15" y="11626"/>
                </a:cubicBezTo>
                <a:cubicBezTo>
                  <a:pt x="7" y="11658"/>
                  <a:pt x="3" y="11683"/>
                  <a:pt x="8" y="11718"/>
                </a:cubicBezTo>
                <a:cubicBezTo>
                  <a:pt x="14" y="11753"/>
                  <a:pt x="25" y="11790"/>
                  <a:pt x="43" y="11843"/>
                </a:cubicBezTo>
                <a:cubicBezTo>
                  <a:pt x="52" y="11869"/>
                  <a:pt x="65" y="11901"/>
                  <a:pt x="77" y="11934"/>
                </a:cubicBezTo>
                <a:lnTo>
                  <a:pt x="173" y="12203"/>
                </a:lnTo>
                <a:lnTo>
                  <a:pt x="15" y="12472"/>
                </a:lnTo>
                <a:cubicBezTo>
                  <a:pt x="25" y="12644"/>
                  <a:pt x="37" y="12812"/>
                  <a:pt x="50" y="12970"/>
                </a:cubicBezTo>
                <a:cubicBezTo>
                  <a:pt x="52" y="13005"/>
                  <a:pt x="53" y="13035"/>
                  <a:pt x="56" y="13069"/>
                </a:cubicBezTo>
                <a:cubicBezTo>
                  <a:pt x="72" y="13091"/>
                  <a:pt x="85" y="13115"/>
                  <a:pt x="97" y="13134"/>
                </a:cubicBezTo>
                <a:cubicBezTo>
                  <a:pt x="110" y="13154"/>
                  <a:pt x="123" y="13171"/>
                  <a:pt x="132" y="13187"/>
                </a:cubicBezTo>
                <a:cubicBezTo>
                  <a:pt x="132" y="13188"/>
                  <a:pt x="131" y="13192"/>
                  <a:pt x="132" y="13193"/>
                </a:cubicBezTo>
                <a:cubicBezTo>
                  <a:pt x="140" y="13209"/>
                  <a:pt x="153" y="13225"/>
                  <a:pt x="159" y="13239"/>
                </a:cubicBezTo>
                <a:cubicBezTo>
                  <a:pt x="165" y="13253"/>
                  <a:pt x="169" y="13266"/>
                  <a:pt x="173" y="13279"/>
                </a:cubicBezTo>
                <a:cubicBezTo>
                  <a:pt x="174" y="13281"/>
                  <a:pt x="179" y="13289"/>
                  <a:pt x="180" y="13292"/>
                </a:cubicBezTo>
                <a:cubicBezTo>
                  <a:pt x="183" y="13303"/>
                  <a:pt x="185" y="13314"/>
                  <a:pt x="187" y="13325"/>
                </a:cubicBezTo>
                <a:cubicBezTo>
                  <a:pt x="187" y="13328"/>
                  <a:pt x="186" y="13328"/>
                  <a:pt x="187" y="13331"/>
                </a:cubicBezTo>
                <a:cubicBezTo>
                  <a:pt x="188" y="13341"/>
                  <a:pt x="186" y="13354"/>
                  <a:pt x="187" y="13364"/>
                </a:cubicBezTo>
                <a:cubicBezTo>
                  <a:pt x="187" y="13367"/>
                  <a:pt x="187" y="13374"/>
                  <a:pt x="187" y="13377"/>
                </a:cubicBezTo>
                <a:cubicBezTo>
                  <a:pt x="186" y="13387"/>
                  <a:pt x="188" y="13393"/>
                  <a:pt x="187" y="13403"/>
                </a:cubicBezTo>
                <a:cubicBezTo>
                  <a:pt x="185" y="13417"/>
                  <a:pt x="183" y="13434"/>
                  <a:pt x="180" y="13449"/>
                </a:cubicBezTo>
                <a:cubicBezTo>
                  <a:pt x="169" y="13492"/>
                  <a:pt x="161" y="13538"/>
                  <a:pt x="152" y="13580"/>
                </a:cubicBezTo>
                <a:cubicBezTo>
                  <a:pt x="143" y="13623"/>
                  <a:pt x="135" y="13664"/>
                  <a:pt x="132" y="13685"/>
                </a:cubicBezTo>
                <a:cubicBezTo>
                  <a:pt x="131" y="13689"/>
                  <a:pt x="126" y="13693"/>
                  <a:pt x="125" y="13698"/>
                </a:cubicBezTo>
                <a:cubicBezTo>
                  <a:pt x="126" y="13703"/>
                  <a:pt x="124" y="13713"/>
                  <a:pt x="125" y="13718"/>
                </a:cubicBezTo>
                <a:cubicBezTo>
                  <a:pt x="144" y="13851"/>
                  <a:pt x="164" y="13965"/>
                  <a:pt x="187" y="14072"/>
                </a:cubicBezTo>
                <a:cubicBezTo>
                  <a:pt x="189" y="14083"/>
                  <a:pt x="191" y="14094"/>
                  <a:pt x="193" y="14105"/>
                </a:cubicBezTo>
                <a:cubicBezTo>
                  <a:pt x="212" y="14191"/>
                  <a:pt x="234" y="14269"/>
                  <a:pt x="255" y="14334"/>
                </a:cubicBezTo>
                <a:cubicBezTo>
                  <a:pt x="269" y="14378"/>
                  <a:pt x="281" y="14419"/>
                  <a:pt x="296" y="14452"/>
                </a:cubicBezTo>
                <a:cubicBezTo>
                  <a:pt x="297" y="14454"/>
                  <a:pt x="302" y="14451"/>
                  <a:pt x="303" y="14452"/>
                </a:cubicBezTo>
                <a:cubicBezTo>
                  <a:pt x="311" y="14458"/>
                  <a:pt x="315" y="14466"/>
                  <a:pt x="324" y="14472"/>
                </a:cubicBezTo>
                <a:lnTo>
                  <a:pt x="707" y="14748"/>
                </a:lnTo>
                <a:lnTo>
                  <a:pt x="707" y="15043"/>
                </a:lnTo>
                <a:cubicBezTo>
                  <a:pt x="707" y="15083"/>
                  <a:pt x="712" y="15123"/>
                  <a:pt x="714" y="15161"/>
                </a:cubicBezTo>
                <a:cubicBezTo>
                  <a:pt x="725" y="15206"/>
                  <a:pt x="756" y="15270"/>
                  <a:pt x="810" y="15351"/>
                </a:cubicBezTo>
                <a:cubicBezTo>
                  <a:pt x="838" y="15393"/>
                  <a:pt x="876" y="15440"/>
                  <a:pt x="913" y="15489"/>
                </a:cubicBezTo>
                <a:cubicBezTo>
                  <a:pt x="929" y="15496"/>
                  <a:pt x="943" y="15507"/>
                  <a:pt x="961" y="15515"/>
                </a:cubicBezTo>
                <a:cubicBezTo>
                  <a:pt x="985" y="15525"/>
                  <a:pt x="1010" y="15531"/>
                  <a:pt x="1036" y="15541"/>
                </a:cubicBezTo>
                <a:cubicBezTo>
                  <a:pt x="1077" y="15557"/>
                  <a:pt x="1113" y="15573"/>
                  <a:pt x="1145" y="15587"/>
                </a:cubicBezTo>
                <a:cubicBezTo>
                  <a:pt x="1211" y="15614"/>
                  <a:pt x="1265" y="15634"/>
                  <a:pt x="1303" y="15659"/>
                </a:cubicBezTo>
                <a:cubicBezTo>
                  <a:pt x="1306" y="15661"/>
                  <a:pt x="1307" y="15664"/>
                  <a:pt x="1310" y="15666"/>
                </a:cubicBezTo>
                <a:cubicBezTo>
                  <a:pt x="1317" y="15670"/>
                  <a:pt x="1324" y="15674"/>
                  <a:pt x="1330" y="15679"/>
                </a:cubicBezTo>
                <a:cubicBezTo>
                  <a:pt x="1339" y="15685"/>
                  <a:pt x="1344" y="15692"/>
                  <a:pt x="1351" y="15698"/>
                </a:cubicBezTo>
                <a:cubicBezTo>
                  <a:pt x="1358" y="15705"/>
                  <a:pt x="1366" y="15711"/>
                  <a:pt x="1372" y="15718"/>
                </a:cubicBezTo>
                <a:cubicBezTo>
                  <a:pt x="1401" y="15755"/>
                  <a:pt x="1419" y="15802"/>
                  <a:pt x="1433" y="15862"/>
                </a:cubicBezTo>
                <a:cubicBezTo>
                  <a:pt x="1439" y="15886"/>
                  <a:pt x="1442" y="15911"/>
                  <a:pt x="1447" y="15941"/>
                </a:cubicBezTo>
                <a:cubicBezTo>
                  <a:pt x="1452" y="15968"/>
                  <a:pt x="1455" y="15990"/>
                  <a:pt x="1461" y="16013"/>
                </a:cubicBezTo>
                <a:cubicBezTo>
                  <a:pt x="1466" y="16036"/>
                  <a:pt x="1474" y="16059"/>
                  <a:pt x="1481" y="16079"/>
                </a:cubicBezTo>
                <a:cubicBezTo>
                  <a:pt x="1488" y="16098"/>
                  <a:pt x="1499" y="16115"/>
                  <a:pt x="1509" y="16131"/>
                </a:cubicBezTo>
                <a:cubicBezTo>
                  <a:pt x="1513" y="16140"/>
                  <a:pt x="1517" y="16150"/>
                  <a:pt x="1522" y="16157"/>
                </a:cubicBezTo>
                <a:cubicBezTo>
                  <a:pt x="1528" y="16165"/>
                  <a:pt x="1536" y="16170"/>
                  <a:pt x="1543" y="16177"/>
                </a:cubicBezTo>
                <a:cubicBezTo>
                  <a:pt x="1556" y="16192"/>
                  <a:pt x="1566" y="16209"/>
                  <a:pt x="1584" y="16223"/>
                </a:cubicBezTo>
                <a:cubicBezTo>
                  <a:pt x="1594" y="16231"/>
                  <a:pt x="1607" y="16241"/>
                  <a:pt x="1618" y="16249"/>
                </a:cubicBezTo>
                <a:cubicBezTo>
                  <a:pt x="1627" y="16255"/>
                  <a:pt x="1636" y="16256"/>
                  <a:pt x="1646" y="16262"/>
                </a:cubicBezTo>
                <a:cubicBezTo>
                  <a:pt x="1690" y="16291"/>
                  <a:pt x="1747" y="16325"/>
                  <a:pt x="1817" y="16361"/>
                </a:cubicBezTo>
                <a:cubicBezTo>
                  <a:pt x="1897" y="16401"/>
                  <a:pt x="1956" y="16447"/>
                  <a:pt x="1995" y="16511"/>
                </a:cubicBezTo>
                <a:cubicBezTo>
                  <a:pt x="2011" y="16537"/>
                  <a:pt x="2018" y="16565"/>
                  <a:pt x="2029" y="16597"/>
                </a:cubicBezTo>
                <a:cubicBezTo>
                  <a:pt x="2035" y="16613"/>
                  <a:pt x="2045" y="16631"/>
                  <a:pt x="2050" y="16649"/>
                </a:cubicBezTo>
                <a:cubicBezTo>
                  <a:pt x="2059" y="16684"/>
                  <a:pt x="2069" y="16718"/>
                  <a:pt x="2084" y="16748"/>
                </a:cubicBezTo>
                <a:cubicBezTo>
                  <a:pt x="2098" y="16778"/>
                  <a:pt x="2111" y="16800"/>
                  <a:pt x="2132" y="16826"/>
                </a:cubicBezTo>
                <a:cubicBezTo>
                  <a:pt x="2152" y="16853"/>
                  <a:pt x="2180" y="16881"/>
                  <a:pt x="2207" y="16905"/>
                </a:cubicBezTo>
                <a:cubicBezTo>
                  <a:pt x="2215" y="16911"/>
                  <a:pt x="2220" y="16918"/>
                  <a:pt x="2228" y="16925"/>
                </a:cubicBezTo>
                <a:cubicBezTo>
                  <a:pt x="2234" y="16930"/>
                  <a:pt x="2241" y="16933"/>
                  <a:pt x="2248" y="16938"/>
                </a:cubicBezTo>
                <a:cubicBezTo>
                  <a:pt x="2264" y="16949"/>
                  <a:pt x="2285" y="16959"/>
                  <a:pt x="2303" y="16970"/>
                </a:cubicBezTo>
                <a:cubicBezTo>
                  <a:pt x="2346" y="16998"/>
                  <a:pt x="2378" y="17025"/>
                  <a:pt x="2406" y="17049"/>
                </a:cubicBezTo>
                <a:cubicBezTo>
                  <a:pt x="2420" y="17061"/>
                  <a:pt x="2436" y="17070"/>
                  <a:pt x="2447" y="17082"/>
                </a:cubicBezTo>
                <a:cubicBezTo>
                  <a:pt x="2458" y="17094"/>
                  <a:pt x="2466" y="17108"/>
                  <a:pt x="2474" y="17121"/>
                </a:cubicBezTo>
                <a:cubicBezTo>
                  <a:pt x="2483" y="17135"/>
                  <a:pt x="2488" y="17151"/>
                  <a:pt x="2495" y="17167"/>
                </a:cubicBezTo>
                <a:cubicBezTo>
                  <a:pt x="2501" y="17183"/>
                  <a:pt x="2504" y="17201"/>
                  <a:pt x="2509" y="17220"/>
                </a:cubicBezTo>
                <a:cubicBezTo>
                  <a:pt x="2519" y="17257"/>
                  <a:pt x="2528" y="17303"/>
                  <a:pt x="2536" y="17357"/>
                </a:cubicBezTo>
                <a:cubicBezTo>
                  <a:pt x="2537" y="17365"/>
                  <a:pt x="2542" y="17370"/>
                  <a:pt x="2543" y="17377"/>
                </a:cubicBezTo>
                <a:cubicBezTo>
                  <a:pt x="2618" y="17475"/>
                  <a:pt x="2691" y="17570"/>
                  <a:pt x="2755" y="17659"/>
                </a:cubicBezTo>
                <a:cubicBezTo>
                  <a:pt x="2778" y="17691"/>
                  <a:pt x="2795" y="17714"/>
                  <a:pt x="2817" y="17744"/>
                </a:cubicBezTo>
                <a:cubicBezTo>
                  <a:pt x="2985" y="17839"/>
                  <a:pt x="3034" y="17880"/>
                  <a:pt x="3063" y="18013"/>
                </a:cubicBezTo>
                <a:cubicBezTo>
                  <a:pt x="3068" y="18035"/>
                  <a:pt x="3073" y="18057"/>
                  <a:pt x="3077" y="18085"/>
                </a:cubicBezTo>
                <a:cubicBezTo>
                  <a:pt x="3081" y="18112"/>
                  <a:pt x="3087" y="18143"/>
                  <a:pt x="3091" y="18177"/>
                </a:cubicBezTo>
                <a:cubicBezTo>
                  <a:pt x="3091" y="18179"/>
                  <a:pt x="3091" y="18182"/>
                  <a:pt x="3091" y="18184"/>
                </a:cubicBezTo>
                <a:cubicBezTo>
                  <a:pt x="3113" y="18230"/>
                  <a:pt x="3124" y="18265"/>
                  <a:pt x="3125" y="18289"/>
                </a:cubicBezTo>
                <a:cubicBezTo>
                  <a:pt x="3126" y="18300"/>
                  <a:pt x="3129" y="18309"/>
                  <a:pt x="3132" y="18321"/>
                </a:cubicBezTo>
                <a:cubicBezTo>
                  <a:pt x="3146" y="18396"/>
                  <a:pt x="3197" y="18489"/>
                  <a:pt x="3269" y="18590"/>
                </a:cubicBezTo>
                <a:cubicBezTo>
                  <a:pt x="3279" y="18596"/>
                  <a:pt x="3291" y="18605"/>
                  <a:pt x="3303" y="18610"/>
                </a:cubicBezTo>
                <a:cubicBezTo>
                  <a:pt x="3322" y="18618"/>
                  <a:pt x="3335" y="18622"/>
                  <a:pt x="3358" y="18630"/>
                </a:cubicBezTo>
                <a:cubicBezTo>
                  <a:pt x="3391" y="18641"/>
                  <a:pt x="3431" y="18656"/>
                  <a:pt x="3474" y="18669"/>
                </a:cubicBezTo>
                <a:cubicBezTo>
                  <a:pt x="3548" y="18691"/>
                  <a:pt x="3607" y="18707"/>
                  <a:pt x="3652" y="18728"/>
                </a:cubicBezTo>
                <a:cubicBezTo>
                  <a:pt x="3675" y="18738"/>
                  <a:pt x="3689" y="18754"/>
                  <a:pt x="3707" y="18767"/>
                </a:cubicBezTo>
                <a:cubicBezTo>
                  <a:pt x="3716" y="18774"/>
                  <a:pt x="3726" y="18779"/>
                  <a:pt x="3735" y="18787"/>
                </a:cubicBezTo>
                <a:cubicBezTo>
                  <a:pt x="3751" y="18802"/>
                  <a:pt x="3768" y="18818"/>
                  <a:pt x="3783" y="18839"/>
                </a:cubicBezTo>
                <a:cubicBezTo>
                  <a:pt x="3804" y="18872"/>
                  <a:pt x="3823" y="18913"/>
                  <a:pt x="3844" y="18964"/>
                </a:cubicBezTo>
                <a:cubicBezTo>
                  <a:pt x="3873" y="19032"/>
                  <a:pt x="3906" y="19117"/>
                  <a:pt x="3947" y="19233"/>
                </a:cubicBezTo>
                <a:lnTo>
                  <a:pt x="3961" y="19285"/>
                </a:lnTo>
                <a:cubicBezTo>
                  <a:pt x="4006" y="19320"/>
                  <a:pt x="4053" y="19347"/>
                  <a:pt x="4098" y="19377"/>
                </a:cubicBezTo>
                <a:cubicBezTo>
                  <a:pt x="4138" y="19405"/>
                  <a:pt x="4175" y="19432"/>
                  <a:pt x="4214" y="19456"/>
                </a:cubicBezTo>
                <a:cubicBezTo>
                  <a:pt x="4332" y="19527"/>
                  <a:pt x="4447" y="19579"/>
                  <a:pt x="4536" y="19600"/>
                </a:cubicBezTo>
                <a:cubicBezTo>
                  <a:pt x="4551" y="19604"/>
                  <a:pt x="4563" y="19611"/>
                  <a:pt x="4577" y="19613"/>
                </a:cubicBezTo>
                <a:cubicBezTo>
                  <a:pt x="4591" y="19615"/>
                  <a:pt x="4606" y="19613"/>
                  <a:pt x="4618" y="19613"/>
                </a:cubicBezTo>
                <a:cubicBezTo>
                  <a:pt x="4633" y="19613"/>
                  <a:pt x="4644" y="19612"/>
                  <a:pt x="4659" y="19613"/>
                </a:cubicBezTo>
                <a:cubicBezTo>
                  <a:pt x="4674" y="19614"/>
                  <a:pt x="4692" y="19618"/>
                  <a:pt x="4707" y="19620"/>
                </a:cubicBezTo>
                <a:cubicBezTo>
                  <a:pt x="4765" y="19628"/>
                  <a:pt x="4825" y="19645"/>
                  <a:pt x="4885" y="19666"/>
                </a:cubicBezTo>
                <a:lnTo>
                  <a:pt x="5070" y="19672"/>
                </a:lnTo>
                <a:lnTo>
                  <a:pt x="5194" y="19823"/>
                </a:lnTo>
                <a:cubicBezTo>
                  <a:pt x="5238" y="19856"/>
                  <a:pt x="5278" y="19891"/>
                  <a:pt x="5310" y="19928"/>
                </a:cubicBezTo>
                <a:cubicBezTo>
                  <a:pt x="5348" y="19972"/>
                  <a:pt x="5395" y="20016"/>
                  <a:pt x="5440" y="20052"/>
                </a:cubicBezTo>
                <a:cubicBezTo>
                  <a:pt x="5486" y="20089"/>
                  <a:pt x="5530" y="20119"/>
                  <a:pt x="5577" y="20144"/>
                </a:cubicBezTo>
                <a:cubicBezTo>
                  <a:pt x="5594" y="20153"/>
                  <a:pt x="5609" y="20163"/>
                  <a:pt x="5625" y="20170"/>
                </a:cubicBezTo>
                <a:cubicBezTo>
                  <a:pt x="5687" y="20156"/>
                  <a:pt x="5772" y="20134"/>
                  <a:pt x="5858" y="20111"/>
                </a:cubicBezTo>
                <a:lnTo>
                  <a:pt x="6153" y="20039"/>
                </a:lnTo>
                <a:lnTo>
                  <a:pt x="6392" y="20223"/>
                </a:lnTo>
                <a:cubicBezTo>
                  <a:pt x="6428" y="20251"/>
                  <a:pt x="6455" y="20276"/>
                  <a:pt x="6481" y="20295"/>
                </a:cubicBezTo>
                <a:cubicBezTo>
                  <a:pt x="6509" y="20315"/>
                  <a:pt x="6535" y="20328"/>
                  <a:pt x="6557" y="20341"/>
                </a:cubicBezTo>
                <a:cubicBezTo>
                  <a:pt x="6599" y="20354"/>
                  <a:pt x="6641" y="20365"/>
                  <a:pt x="6694" y="20380"/>
                </a:cubicBezTo>
                <a:cubicBezTo>
                  <a:pt x="6716" y="20381"/>
                  <a:pt x="6741" y="20378"/>
                  <a:pt x="6769" y="20374"/>
                </a:cubicBezTo>
                <a:cubicBezTo>
                  <a:pt x="6798" y="20370"/>
                  <a:pt x="6833" y="20368"/>
                  <a:pt x="6872" y="20361"/>
                </a:cubicBezTo>
                <a:cubicBezTo>
                  <a:pt x="6926" y="20350"/>
                  <a:pt x="6971" y="20338"/>
                  <a:pt x="7009" y="20334"/>
                </a:cubicBezTo>
                <a:cubicBezTo>
                  <a:pt x="7046" y="20331"/>
                  <a:pt x="7075" y="20329"/>
                  <a:pt x="7105" y="20334"/>
                </a:cubicBezTo>
                <a:cubicBezTo>
                  <a:pt x="7163" y="20345"/>
                  <a:pt x="7211" y="20377"/>
                  <a:pt x="7290" y="20433"/>
                </a:cubicBezTo>
                <a:cubicBezTo>
                  <a:pt x="7304" y="20443"/>
                  <a:pt x="7322" y="20450"/>
                  <a:pt x="7338" y="20459"/>
                </a:cubicBezTo>
                <a:cubicBezTo>
                  <a:pt x="7368" y="20477"/>
                  <a:pt x="7401" y="20499"/>
                  <a:pt x="7433" y="20511"/>
                </a:cubicBezTo>
                <a:cubicBezTo>
                  <a:pt x="7466" y="20524"/>
                  <a:pt x="7495" y="20530"/>
                  <a:pt x="7529" y="20538"/>
                </a:cubicBezTo>
                <a:cubicBezTo>
                  <a:pt x="7547" y="20542"/>
                  <a:pt x="7566" y="20548"/>
                  <a:pt x="7584" y="20551"/>
                </a:cubicBezTo>
                <a:cubicBezTo>
                  <a:pt x="7620" y="20556"/>
                  <a:pt x="7656" y="20557"/>
                  <a:pt x="7694" y="20557"/>
                </a:cubicBezTo>
                <a:cubicBezTo>
                  <a:pt x="7717" y="20557"/>
                  <a:pt x="7735" y="20556"/>
                  <a:pt x="7755" y="20557"/>
                </a:cubicBezTo>
                <a:cubicBezTo>
                  <a:pt x="7776" y="20559"/>
                  <a:pt x="7799" y="20561"/>
                  <a:pt x="7817" y="20564"/>
                </a:cubicBezTo>
                <a:cubicBezTo>
                  <a:pt x="7923" y="20580"/>
                  <a:pt x="7987" y="20630"/>
                  <a:pt x="8105" y="20748"/>
                </a:cubicBezTo>
                <a:cubicBezTo>
                  <a:pt x="8112" y="20755"/>
                  <a:pt x="8119" y="20761"/>
                  <a:pt x="8125" y="20767"/>
                </a:cubicBezTo>
                <a:cubicBezTo>
                  <a:pt x="8216" y="20794"/>
                  <a:pt x="8305" y="20818"/>
                  <a:pt x="8386" y="20846"/>
                </a:cubicBezTo>
                <a:cubicBezTo>
                  <a:pt x="8446" y="20866"/>
                  <a:pt x="8504" y="20885"/>
                  <a:pt x="8557" y="20905"/>
                </a:cubicBezTo>
                <a:cubicBezTo>
                  <a:pt x="8559" y="20906"/>
                  <a:pt x="8562" y="20911"/>
                  <a:pt x="8564" y="20911"/>
                </a:cubicBezTo>
                <a:cubicBezTo>
                  <a:pt x="8569" y="20911"/>
                  <a:pt x="8571" y="20905"/>
                  <a:pt x="8577" y="20905"/>
                </a:cubicBezTo>
                <a:cubicBezTo>
                  <a:pt x="8646" y="20898"/>
                  <a:pt x="8698" y="20898"/>
                  <a:pt x="8742" y="20898"/>
                </a:cubicBezTo>
                <a:cubicBezTo>
                  <a:pt x="8775" y="20899"/>
                  <a:pt x="8805" y="20904"/>
                  <a:pt x="8831" y="20911"/>
                </a:cubicBezTo>
                <a:cubicBezTo>
                  <a:pt x="8845" y="20916"/>
                  <a:pt x="8858" y="20917"/>
                  <a:pt x="8872" y="20925"/>
                </a:cubicBezTo>
                <a:cubicBezTo>
                  <a:pt x="8875" y="20926"/>
                  <a:pt x="8876" y="20930"/>
                  <a:pt x="8879" y="20931"/>
                </a:cubicBezTo>
                <a:cubicBezTo>
                  <a:pt x="8887" y="20936"/>
                  <a:pt x="8897" y="20938"/>
                  <a:pt x="8906" y="20944"/>
                </a:cubicBezTo>
                <a:cubicBezTo>
                  <a:pt x="8942" y="20968"/>
                  <a:pt x="8979" y="21002"/>
                  <a:pt x="9029" y="21049"/>
                </a:cubicBezTo>
                <a:cubicBezTo>
                  <a:pt x="9055" y="21073"/>
                  <a:pt x="9087" y="21104"/>
                  <a:pt x="9119" y="21134"/>
                </a:cubicBezTo>
                <a:lnTo>
                  <a:pt x="9242" y="21252"/>
                </a:lnTo>
                <a:cubicBezTo>
                  <a:pt x="9253" y="21255"/>
                  <a:pt x="9265" y="21257"/>
                  <a:pt x="9276" y="21259"/>
                </a:cubicBezTo>
                <a:cubicBezTo>
                  <a:pt x="9282" y="21260"/>
                  <a:pt x="9284" y="21264"/>
                  <a:pt x="9290" y="21266"/>
                </a:cubicBezTo>
                <a:cubicBezTo>
                  <a:pt x="9346" y="21276"/>
                  <a:pt x="9407" y="21281"/>
                  <a:pt x="9468" y="21285"/>
                </a:cubicBezTo>
                <a:cubicBezTo>
                  <a:pt x="9472" y="21286"/>
                  <a:pt x="9471" y="21285"/>
                  <a:pt x="9475" y="21285"/>
                </a:cubicBezTo>
                <a:cubicBezTo>
                  <a:pt x="9510" y="21288"/>
                  <a:pt x="9548" y="21292"/>
                  <a:pt x="9584" y="21292"/>
                </a:cubicBezTo>
                <a:cubicBezTo>
                  <a:pt x="9617" y="21292"/>
                  <a:pt x="9654" y="21296"/>
                  <a:pt x="9687" y="21298"/>
                </a:cubicBezTo>
                <a:cubicBezTo>
                  <a:pt x="9722" y="21289"/>
                  <a:pt x="9753" y="21279"/>
                  <a:pt x="9783" y="21272"/>
                </a:cubicBezTo>
                <a:cubicBezTo>
                  <a:pt x="9789" y="21271"/>
                  <a:pt x="9798" y="21267"/>
                  <a:pt x="9803" y="21266"/>
                </a:cubicBezTo>
                <a:cubicBezTo>
                  <a:pt x="9965" y="21233"/>
                  <a:pt x="10066" y="21246"/>
                  <a:pt x="10214" y="21331"/>
                </a:cubicBezTo>
                <a:cubicBezTo>
                  <a:pt x="10222" y="21336"/>
                  <a:pt x="10229" y="21340"/>
                  <a:pt x="10235" y="21344"/>
                </a:cubicBezTo>
                <a:cubicBezTo>
                  <a:pt x="10260" y="21359"/>
                  <a:pt x="10289" y="21378"/>
                  <a:pt x="10317" y="21397"/>
                </a:cubicBezTo>
                <a:cubicBezTo>
                  <a:pt x="10353" y="21420"/>
                  <a:pt x="10391" y="21445"/>
                  <a:pt x="10434" y="21475"/>
                </a:cubicBezTo>
                <a:lnTo>
                  <a:pt x="10577" y="21574"/>
                </a:lnTo>
                <a:cubicBezTo>
                  <a:pt x="10641" y="21581"/>
                  <a:pt x="10710" y="21593"/>
                  <a:pt x="10790" y="21600"/>
                </a:cubicBezTo>
                <a:cubicBezTo>
                  <a:pt x="10873" y="21593"/>
                  <a:pt x="10951" y="21581"/>
                  <a:pt x="11016" y="21574"/>
                </a:cubicBezTo>
                <a:cubicBezTo>
                  <a:pt x="11048" y="21570"/>
                  <a:pt x="11071" y="21571"/>
                  <a:pt x="11098" y="21567"/>
                </a:cubicBezTo>
                <a:cubicBezTo>
                  <a:pt x="11125" y="21544"/>
                  <a:pt x="11152" y="21516"/>
                  <a:pt x="11187" y="21489"/>
                </a:cubicBezTo>
                <a:cubicBezTo>
                  <a:pt x="11222" y="21461"/>
                  <a:pt x="11263" y="21432"/>
                  <a:pt x="11304" y="21403"/>
                </a:cubicBezTo>
                <a:lnTo>
                  <a:pt x="11598" y="21193"/>
                </a:lnTo>
                <a:lnTo>
                  <a:pt x="11941" y="21279"/>
                </a:lnTo>
                <a:lnTo>
                  <a:pt x="11982" y="21292"/>
                </a:lnTo>
                <a:cubicBezTo>
                  <a:pt x="11987" y="21292"/>
                  <a:pt x="11990" y="21292"/>
                  <a:pt x="11995" y="21292"/>
                </a:cubicBezTo>
                <a:cubicBezTo>
                  <a:pt x="12031" y="21292"/>
                  <a:pt x="12069" y="21288"/>
                  <a:pt x="12105" y="21285"/>
                </a:cubicBezTo>
                <a:cubicBezTo>
                  <a:pt x="12212" y="21278"/>
                  <a:pt x="12312" y="21265"/>
                  <a:pt x="12400" y="21239"/>
                </a:cubicBezTo>
                <a:cubicBezTo>
                  <a:pt x="12401" y="21239"/>
                  <a:pt x="12405" y="21233"/>
                  <a:pt x="12406" y="21233"/>
                </a:cubicBezTo>
                <a:lnTo>
                  <a:pt x="12516" y="21115"/>
                </a:lnTo>
                <a:lnTo>
                  <a:pt x="12742" y="20859"/>
                </a:lnTo>
                <a:lnTo>
                  <a:pt x="13016" y="20898"/>
                </a:lnTo>
                <a:cubicBezTo>
                  <a:pt x="13029" y="20900"/>
                  <a:pt x="13038" y="20897"/>
                  <a:pt x="13050" y="20898"/>
                </a:cubicBezTo>
                <a:cubicBezTo>
                  <a:pt x="13113" y="20876"/>
                  <a:pt x="13177" y="20855"/>
                  <a:pt x="13249" y="20833"/>
                </a:cubicBezTo>
                <a:cubicBezTo>
                  <a:pt x="13309" y="20814"/>
                  <a:pt x="13375" y="20792"/>
                  <a:pt x="13441" y="20774"/>
                </a:cubicBezTo>
                <a:cubicBezTo>
                  <a:pt x="13452" y="20763"/>
                  <a:pt x="13463" y="20753"/>
                  <a:pt x="13475" y="20741"/>
                </a:cubicBezTo>
                <a:cubicBezTo>
                  <a:pt x="13595" y="20623"/>
                  <a:pt x="13658" y="20579"/>
                  <a:pt x="13769" y="20564"/>
                </a:cubicBezTo>
                <a:cubicBezTo>
                  <a:pt x="13807" y="20559"/>
                  <a:pt x="13849" y="20557"/>
                  <a:pt x="13900" y="20557"/>
                </a:cubicBezTo>
                <a:cubicBezTo>
                  <a:pt x="13940" y="20557"/>
                  <a:pt x="13980" y="20555"/>
                  <a:pt x="14016" y="20551"/>
                </a:cubicBezTo>
                <a:cubicBezTo>
                  <a:pt x="14037" y="20548"/>
                  <a:pt x="14058" y="20542"/>
                  <a:pt x="14078" y="20538"/>
                </a:cubicBezTo>
                <a:cubicBezTo>
                  <a:pt x="14113" y="20530"/>
                  <a:pt x="14141" y="20525"/>
                  <a:pt x="14174" y="20511"/>
                </a:cubicBezTo>
                <a:cubicBezTo>
                  <a:pt x="14190" y="20505"/>
                  <a:pt x="14206" y="20494"/>
                  <a:pt x="14222" y="20485"/>
                </a:cubicBezTo>
                <a:cubicBezTo>
                  <a:pt x="14253" y="20469"/>
                  <a:pt x="14285" y="20450"/>
                  <a:pt x="14317" y="20426"/>
                </a:cubicBezTo>
                <a:cubicBezTo>
                  <a:pt x="14438" y="20339"/>
                  <a:pt x="14496" y="20312"/>
                  <a:pt x="14612" y="20321"/>
                </a:cubicBezTo>
                <a:cubicBezTo>
                  <a:pt x="14651" y="20324"/>
                  <a:pt x="14699" y="20331"/>
                  <a:pt x="14756" y="20341"/>
                </a:cubicBezTo>
                <a:cubicBezTo>
                  <a:pt x="14865" y="20360"/>
                  <a:pt x="14924" y="20366"/>
                  <a:pt x="14982" y="20354"/>
                </a:cubicBezTo>
                <a:cubicBezTo>
                  <a:pt x="15010" y="20344"/>
                  <a:pt x="15032" y="20337"/>
                  <a:pt x="15057" y="20328"/>
                </a:cubicBezTo>
                <a:cubicBezTo>
                  <a:pt x="15077" y="20317"/>
                  <a:pt x="15097" y="20304"/>
                  <a:pt x="15119" y="20289"/>
                </a:cubicBezTo>
                <a:cubicBezTo>
                  <a:pt x="15126" y="20284"/>
                  <a:pt x="15132" y="20281"/>
                  <a:pt x="15139" y="20275"/>
                </a:cubicBezTo>
                <a:cubicBezTo>
                  <a:pt x="15165" y="20256"/>
                  <a:pt x="15195" y="20231"/>
                  <a:pt x="15228" y="20203"/>
                </a:cubicBezTo>
                <a:lnTo>
                  <a:pt x="15454" y="20020"/>
                </a:lnTo>
                <a:lnTo>
                  <a:pt x="15776" y="20098"/>
                </a:lnTo>
                <a:lnTo>
                  <a:pt x="16050" y="20164"/>
                </a:lnTo>
                <a:cubicBezTo>
                  <a:pt x="16076" y="20161"/>
                  <a:pt x="16102" y="20159"/>
                  <a:pt x="16126" y="20151"/>
                </a:cubicBezTo>
                <a:lnTo>
                  <a:pt x="16338" y="19915"/>
                </a:lnTo>
                <a:lnTo>
                  <a:pt x="16571" y="19659"/>
                </a:lnTo>
                <a:lnTo>
                  <a:pt x="16804" y="19639"/>
                </a:lnTo>
                <a:cubicBezTo>
                  <a:pt x="16806" y="19639"/>
                  <a:pt x="16809" y="19640"/>
                  <a:pt x="16811" y="19639"/>
                </a:cubicBezTo>
                <a:cubicBezTo>
                  <a:pt x="16848" y="19631"/>
                  <a:pt x="16889" y="19624"/>
                  <a:pt x="16927" y="19620"/>
                </a:cubicBezTo>
                <a:cubicBezTo>
                  <a:pt x="16966" y="19615"/>
                  <a:pt x="17005" y="19613"/>
                  <a:pt x="17044" y="19613"/>
                </a:cubicBezTo>
                <a:cubicBezTo>
                  <a:pt x="17161" y="19613"/>
                  <a:pt x="17261" y="19602"/>
                  <a:pt x="17338" y="19580"/>
                </a:cubicBezTo>
                <a:cubicBezTo>
                  <a:pt x="17440" y="19552"/>
                  <a:pt x="17499" y="19508"/>
                  <a:pt x="17496" y="19456"/>
                </a:cubicBezTo>
                <a:cubicBezTo>
                  <a:pt x="17495" y="19443"/>
                  <a:pt x="17491" y="19430"/>
                  <a:pt x="17482" y="19416"/>
                </a:cubicBezTo>
                <a:cubicBezTo>
                  <a:pt x="17473" y="19403"/>
                  <a:pt x="17464" y="19386"/>
                  <a:pt x="17461" y="19370"/>
                </a:cubicBezTo>
                <a:cubicBezTo>
                  <a:pt x="17460" y="19363"/>
                  <a:pt x="17461" y="19353"/>
                  <a:pt x="17461" y="19344"/>
                </a:cubicBezTo>
                <a:cubicBezTo>
                  <a:pt x="17462" y="19336"/>
                  <a:pt x="17467" y="19327"/>
                  <a:pt x="17468" y="19318"/>
                </a:cubicBezTo>
                <a:cubicBezTo>
                  <a:pt x="17471" y="19301"/>
                  <a:pt x="17473" y="19284"/>
                  <a:pt x="17482" y="19266"/>
                </a:cubicBezTo>
                <a:cubicBezTo>
                  <a:pt x="17486" y="19256"/>
                  <a:pt x="17490" y="19249"/>
                  <a:pt x="17496" y="19239"/>
                </a:cubicBezTo>
                <a:cubicBezTo>
                  <a:pt x="17512" y="19211"/>
                  <a:pt x="17537" y="19182"/>
                  <a:pt x="17564" y="19154"/>
                </a:cubicBezTo>
                <a:cubicBezTo>
                  <a:pt x="17610" y="19107"/>
                  <a:pt x="17672" y="19057"/>
                  <a:pt x="17742" y="19016"/>
                </a:cubicBezTo>
                <a:lnTo>
                  <a:pt x="17838" y="18748"/>
                </a:lnTo>
                <a:lnTo>
                  <a:pt x="18160" y="18636"/>
                </a:lnTo>
                <a:lnTo>
                  <a:pt x="18181" y="18630"/>
                </a:lnTo>
                <a:cubicBezTo>
                  <a:pt x="18222" y="18584"/>
                  <a:pt x="18268" y="18537"/>
                  <a:pt x="18311" y="18485"/>
                </a:cubicBezTo>
                <a:cubicBezTo>
                  <a:pt x="18365" y="18421"/>
                  <a:pt x="18419" y="18354"/>
                  <a:pt x="18475" y="18282"/>
                </a:cubicBezTo>
                <a:cubicBezTo>
                  <a:pt x="18485" y="18270"/>
                  <a:pt x="18493" y="18255"/>
                  <a:pt x="18503" y="18243"/>
                </a:cubicBezTo>
                <a:lnTo>
                  <a:pt x="18503" y="18203"/>
                </a:lnTo>
                <a:cubicBezTo>
                  <a:pt x="18517" y="17918"/>
                  <a:pt x="18536" y="17868"/>
                  <a:pt x="18667" y="17790"/>
                </a:cubicBezTo>
                <a:cubicBezTo>
                  <a:pt x="18707" y="17766"/>
                  <a:pt x="18743" y="17747"/>
                  <a:pt x="18777" y="17725"/>
                </a:cubicBezTo>
                <a:cubicBezTo>
                  <a:pt x="18784" y="17720"/>
                  <a:pt x="18790" y="17716"/>
                  <a:pt x="18797" y="17711"/>
                </a:cubicBezTo>
                <a:cubicBezTo>
                  <a:pt x="18823" y="17694"/>
                  <a:pt x="18851" y="17676"/>
                  <a:pt x="18872" y="17659"/>
                </a:cubicBezTo>
                <a:cubicBezTo>
                  <a:pt x="18884" y="17650"/>
                  <a:pt x="18896" y="17642"/>
                  <a:pt x="18907" y="17633"/>
                </a:cubicBezTo>
                <a:cubicBezTo>
                  <a:pt x="18912" y="17629"/>
                  <a:pt x="18916" y="17624"/>
                  <a:pt x="18920" y="17620"/>
                </a:cubicBezTo>
                <a:cubicBezTo>
                  <a:pt x="18922" y="17618"/>
                  <a:pt x="18919" y="17614"/>
                  <a:pt x="18920" y="17613"/>
                </a:cubicBezTo>
                <a:cubicBezTo>
                  <a:pt x="18934" y="17601"/>
                  <a:pt x="18950" y="17586"/>
                  <a:pt x="18962" y="17574"/>
                </a:cubicBezTo>
                <a:cubicBezTo>
                  <a:pt x="18968" y="17566"/>
                  <a:pt x="18976" y="17561"/>
                  <a:pt x="18982" y="17554"/>
                </a:cubicBezTo>
                <a:cubicBezTo>
                  <a:pt x="18992" y="17543"/>
                  <a:pt x="19002" y="17533"/>
                  <a:pt x="19009" y="17521"/>
                </a:cubicBezTo>
                <a:cubicBezTo>
                  <a:pt x="19014" y="17515"/>
                  <a:pt x="19013" y="17513"/>
                  <a:pt x="19016" y="17508"/>
                </a:cubicBezTo>
                <a:cubicBezTo>
                  <a:pt x="19025" y="17495"/>
                  <a:pt x="19031" y="17482"/>
                  <a:pt x="19037" y="17469"/>
                </a:cubicBezTo>
                <a:cubicBezTo>
                  <a:pt x="19048" y="17445"/>
                  <a:pt x="19053" y="17421"/>
                  <a:pt x="19057" y="17397"/>
                </a:cubicBezTo>
                <a:cubicBezTo>
                  <a:pt x="19058" y="17395"/>
                  <a:pt x="19064" y="17392"/>
                  <a:pt x="19064" y="17390"/>
                </a:cubicBezTo>
                <a:cubicBezTo>
                  <a:pt x="19066" y="17378"/>
                  <a:pt x="19064" y="17363"/>
                  <a:pt x="19064" y="17351"/>
                </a:cubicBezTo>
                <a:cubicBezTo>
                  <a:pt x="19064" y="17270"/>
                  <a:pt x="19073" y="17213"/>
                  <a:pt x="19092" y="17161"/>
                </a:cubicBezTo>
                <a:cubicBezTo>
                  <a:pt x="19104" y="17126"/>
                  <a:pt x="19122" y="17091"/>
                  <a:pt x="19146" y="17062"/>
                </a:cubicBezTo>
                <a:cubicBezTo>
                  <a:pt x="19183" y="17020"/>
                  <a:pt x="19231" y="16981"/>
                  <a:pt x="19304" y="16938"/>
                </a:cubicBezTo>
                <a:cubicBezTo>
                  <a:pt x="19349" y="16911"/>
                  <a:pt x="19394" y="16882"/>
                  <a:pt x="19427" y="16846"/>
                </a:cubicBezTo>
                <a:cubicBezTo>
                  <a:pt x="19439" y="16834"/>
                  <a:pt x="19445" y="16820"/>
                  <a:pt x="19455" y="16807"/>
                </a:cubicBezTo>
                <a:cubicBezTo>
                  <a:pt x="19465" y="16794"/>
                  <a:pt x="19473" y="16781"/>
                  <a:pt x="19482" y="16767"/>
                </a:cubicBezTo>
                <a:cubicBezTo>
                  <a:pt x="19491" y="16753"/>
                  <a:pt x="19502" y="16743"/>
                  <a:pt x="19509" y="16728"/>
                </a:cubicBezTo>
                <a:cubicBezTo>
                  <a:pt x="19525" y="16698"/>
                  <a:pt x="19540" y="16664"/>
                  <a:pt x="19551" y="16630"/>
                </a:cubicBezTo>
                <a:cubicBezTo>
                  <a:pt x="19563" y="16590"/>
                  <a:pt x="19576" y="16556"/>
                  <a:pt x="19592" y="16525"/>
                </a:cubicBezTo>
                <a:cubicBezTo>
                  <a:pt x="19608" y="16494"/>
                  <a:pt x="19624" y="16465"/>
                  <a:pt x="19646" y="16439"/>
                </a:cubicBezTo>
                <a:cubicBezTo>
                  <a:pt x="19669" y="16414"/>
                  <a:pt x="19697" y="16390"/>
                  <a:pt x="19729" y="16367"/>
                </a:cubicBezTo>
                <a:cubicBezTo>
                  <a:pt x="19760" y="16344"/>
                  <a:pt x="19801" y="16325"/>
                  <a:pt x="19845" y="16302"/>
                </a:cubicBezTo>
                <a:cubicBezTo>
                  <a:pt x="19889" y="16278"/>
                  <a:pt x="19923" y="16252"/>
                  <a:pt x="19955" y="16230"/>
                </a:cubicBezTo>
                <a:cubicBezTo>
                  <a:pt x="19980" y="16200"/>
                  <a:pt x="20006" y="16172"/>
                  <a:pt x="20030" y="16144"/>
                </a:cubicBezTo>
                <a:cubicBezTo>
                  <a:pt x="20053" y="16118"/>
                  <a:pt x="20070" y="16096"/>
                  <a:pt x="20092" y="16072"/>
                </a:cubicBezTo>
                <a:cubicBezTo>
                  <a:pt x="20103" y="16051"/>
                  <a:pt x="20116" y="16032"/>
                  <a:pt x="20126" y="16007"/>
                </a:cubicBezTo>
                <a:cubicBezTo>
                  <a:pt x="20127" y="16005"/>
                  <a:pt x="20126" y="16000"/>
                  <a:pt x="20126" y="16000"/>
                </a:cubicBezTo>
                <a:cubicBezTo>
                  <a:pt x="20136" y="15974"/>
                  <a:pt x="20143" y="15947"/>
                  <a:pt x="20153" y="15915"/>
                </a:cubicBezTo>
                <a:cubicBezTo>
                  <a:pt x="20163" y="15885"/>
                  <a:pt x="20179" y="15860"/>
                  <a:pt x="20188" y="15836"/>
                </a:cubicBezTo>
                <a:cubicBezTo>
                  <a:pt x="20215" y="15763"/>
                  <a:pt x="20236" y="15713"/>
                  <a:pt x="20277" y="15672"/>
                </a:cubicBezTo>
                <a:cubicBezTo>
                  <a:pt x="20331" y="15617"/>
                  <a:pt x="20412" y="15574"/>
                  <a:pt x="20557" y="15508"/>
                </a:cubicBezTo>
                <a:lnTo>
                  <a:pt x="20694" y="15449"/>
                </a:lnTo>
                <a:cubicBezTo>
                  <a:pt x="20804" y="15313"/>
                  <a:pt x="20873" y="15194"/>
                  <a:pt x="20873" y="15134"/>
                </a:cubicBezTo>
                <a:lnTo>
                  <a:pt x="20873" y="15049"/>
                </a:lnTo>
                <a:lnTo>
                  <a:pt x="20873" y="14741"/>
                </a:lnTo>
                <a:lnTo>
                  <a:pt x="21256" y="14446"/>
                </a:lnTo>
                <a:cubicBezTo>
                  <a:pt x="21277" y="14430"/>
                  <a:pt x="21291" y="14415"/>
                  <a:pt x="21311" y="14400"/>
                </a:cubicBezTo>
                <a:cubicBezTo>
                  <a:pt x="21315" y="14391"/>
                  <a:pt x="21321" y="14384"/>
                  <a:pt x="21325" y="14374"/>
                </a:cubicBezTo>
                <a:cubicBezTo>
                  <a:pt x="21337" y="14339"/>
                  <a:pt x="21347" y="14298"/>
                  <a:pt x="21359" y="14256"/>
                </a:cubicBezTo>
                <a:cubicBezTo>
                  <a:pt x="21360" y="14251"/>
                  <a:pt x="21364" y="14248"/>
                  <a:pt x="21366" y="14243"/>
                </a:cubicBezTo>
                <a:cubicBezTo>
                  <a:pt x="21379" y="14194"/>
                  <a:pt x="21395" y="14142"/>
                  <a:pt x="21407" y="14085"/>
                </a:cubicBezTo>
                <a:cubicBezTo>
                  <a:pt x="21409" y="14076"/>
                  <a:pt x="21405" y="14068"/>
                  <a:pt x="21407" y="14059"/>
                </a:cubicBezTo>
                <a:cubicBezTo>
                  <a:pt x="21433" y="13930"/>
                  <a:pt x="21461" y="13778"/>
                  <a:pt x="21482" y="13613"/>
                </a:cubicBezTo>
                <a:cubicBezTo>
                  <a:pt x="21467" y="13565"/>
                  <a:pt x="21453" y="13519"/>
                  <a:pt x="21441" y="13475"/>
                </a:cubicBezTo>
                <a:cubicBezTo>
                  <a:pt x="21418" y="13390"/>
                  <a:pt x="21403" y="13314"/>
                  <a:pt x="21400" y="13266"/>
                </a:cubicBezTo>
                <a:cubicBezTo>
                  <a:pt x="21400" y="13263"/>
                  <a:pt x="21400" y="13261"/>
                  <a:pt x="21400" y="13259"/>
                </a:cubicBezTo>
                <a:cubicBezTo>
                  <a:pt x="21400" y="13250"/>
                  <a:pt x="21393" y="13246"/>
                  <a:pt x="21393" y="13239"/>
                </a:cubicBezTo>
                <a:cubicBezTo>
                  <a:pt x="21394" y="13230"/>
                  <a:pt x="21398" y="13218"/>
                  <a:pt x="21400" y="13213"/>
                </a:cubicBezTo>
                <a:cubicBezTo>
                  <a:pt x="21410" y="13191"/>
                  <a:pt x="21422" y="13169"/>
                  <a:pt x="21427" y="13148"/>
                </a:cubicBezTo>
                <a:cubicBezTo>
                  <a:pt x="21432" y="13126"/>
                  <a:pt x="21430" y="13106"/>
                  <a:pt x="21427" y="13095"/>
                </a:cubicBezTo>
                <a:cubicBezTo>
                  <a:pt x="21422" y="13073"/>
                  <a:pt x="21456" y="13040"/>
                  <a:pt x="21503" y="13023"/>
                </a:cubicBezTo>
                <a:cubicBezTo>
                  <a:pt x="21508" y="13021"/>
                  <a:pt x="21517" y="13014"/>
                  <a:pt x="21523" y="13010"/>
                </a:cubicBezTo>
                <a:cubicBezTo>
                  <a:pt x="21529" y="13006"/>
                  <a:pt x="21531" y="13008"/>
                  <a:pt x="21537" y="13003"/>
                </a:cubicBezTo>
                <a:cubicBezTo>
                  <a:pt x="21538" y="12986"/>
                  <a:pt x="21543" y="12968"/>
                  <a:pt x="21544" y="12951"/>
                </a:cubicBezTo>
                <a:cubicBezTo>
                  <a:pt x="21551" y="12860"/>
                  <a:pt x="21559" y="12765"/>
                  <a:pt x="21564" y="12669"/>
                </a:cubicBezTo>
                <a:cubicBezTo>
                  <a:pt x="21569" y="12591"/>
                  <a:pt x="21574" y="12507"/>
                  <a:pt x="21578" y="12426"/>
                </a:cubicBezTo>
                <a:lnTo>
                  <a:pt x="21407" y="12170"/>
                </a:lnTo>
                <a:lnTo>
                  <a:pt x="21510" y="11902"/>
                </a:lnTo>
                <a:cubicBezTo>
                  <a:pt x="21522" y="11869"/>
                  <a:pt x="21528" y="11842"/>
                  <a:pt x="21537" y="11816"/>
                </a:cubicBezTo>
                <a:cubicBezTo>
                  <a:pt x="21546" y="11791"/>
                  <a:pt x="21558" y="11771"/>
                  <a:pt x="21564" y="11751"/>
                </a:cubicBezTo>
                <a:cubicBezTo>
                  <a:pt x="21570" y="11730"/>
                  <a:pt x="21575" y="11709"/>
                  <a:pt x="21578" y="11692"/>
                </a:cubicBezTo>
                <a:cubicBezTo>
                  <a:pt x="21581" y="11675"/>
                  <a:pt x="21579" y="11662"/>
                  <a:pt x="21578" y="11646"/>
                </a:cubicBezTo>
                <a:cubicBezTo>
                  <a:pt x="21576" y="11583"/>
                  <a:pt x="21548" y="11519"/>
                  <a:pt x="21489" y="11403"/>
                </a:cubicBezTo>
                <a:cubicBezTo>
                  <a:pt x="21407" y="11242"/>
                  <a:pt x="21382" y="11185"/>
                  <a:pt x="21407" y="11095"/>
                </a:cubicBezTo>
                <a:cubicBezTo>
                  <a:pt x="21408" y="11091"/>
                  <a:pt x="21413" y="11086"/>
                  <a:pt x="21414" y="11082"/>
                </a:cubicBezTo>
                <a:cubicBezTo>
                  <a:pt x="21422" y="11055"/>
                  <a:pt x="21432" y="11027"/>
                  <a:pt x="21448" y="10990"/>
                </a:cubicBezTo>
                <a:cubicBezTo>
                  <a:pt x="21457" y="10970"/>
                  <a:pt x="21462" y="10955"/>
                  <a:pt x="21468" y="10938"/>
                </a:cubicBezTo>
                <a:cubicBezTo>
                  <a:pt x="21488" y="10888"/>
                  <a:pt x="21502" y="10847"/>
                  <a:pt x="21503" y="10807"/>
                </a:cubicBezTo>
                <a:cubicBezTo>
                  <a:pt x="21503" y="10806"/>
                  <a:pt x="21503" y="10801"/>
                  <a:pt x="21503" y="10800"/>
                </a:cubicBezTo>
                <a:cubicBezTo>
                  <a:pt x="21502" y="10773"/>
                  <a:pt x="21497" y="10741"/>
                  <a:pt x="21489" y="10708"/>
                </a:cubicBezTo>
                <a:cubicBezTo>
                  <a:pt x="21480" y="10675"/>
                  <a:pt x="21465" y="10637"/>
                  <a:pt x="21448" y="10590"/>
                </a:cubicBezTo>
                <a:cubicBezTo>
                  <a:pt x="21429" y="10540"/>
                  <a:pt x="21415" y="10500"/>
                  <a:pt x="21407" y="10466"/>
                </a:cubicBezTo>
                <a:cubicBezTo>
                  <a:pt x="21398" y="10431"/>
                  <a:pt x="21397" y="10404"/>
                  <a:pt x="21400" y="10374"/>
                </a:cubicBezTo>
                <a:cubicBezTo>
                  <a:pt x="21403" y="10344"/>
                  <a:pt x="21413" y="10312"/>
                  <a:pt x="21427" y="10275"/>
                </a:cubicBezTo>
                <a:cubicBezTo>
                  <a:pt x="21442" y="10239"/>
                  <a:pt x="21461" y="10199"/>
                  <a:pt x="21489" y="10144"/>
                </a:cubicBezTo>
                <a:lnTo>
                  <a:pt x="21599" y="9921"/>
                </a:lnTo>
                <a:cubicBezTo>
                  <a:pt x="21598" y="9909"/>
                  <a:pt x="21599" y="9901"/>
                  <a:pt x="21599" y="9889"/>
                </a:cubicBezTo>
                <a:lnTo>
                  <a:pt x="21496" y="9652"/>
                </a:lnTo>
                <a:cubicBezTo>
                  <a:pt x="21465" y="9581"/>
                  <a:pt x="21441" y="9510"/>
                  <a:pt x="21427" y="9456"/>
                </a:cubicBezTo>
                <a:cubicBezTo>
                  <a:pt x="21414" y="9401"/>
                  <a:pt x="21409" y="9363"/>
                  <a:pt x="21421" y="9351"/>
                </a:cubicBezTo>
                <a:cubicBezTo>
                  <a:pt x="21425" y="9346"/>
                  <a:pt x="21432" y="9331"/>
                  <a:pt x="21441" y="9318"/>
                </a:cubicBezTo>
                <a:cubicBezTo>
                  <a:pt x="21469" y="9278"/>
                  <a:pt x="21516" y="9206"/>
                  <a:pt x="21564" y="9128"/>
                </a:cubicBezTo>
                <a:cubicBezTo>
                  <a:pt x="21555" y="8955"/>
                  <a:pt x="21543" y="8789"/>
                  <a:pt x="21530" y="8630"/>
                </a:cubicBezTo>
                <a:cubicBezTo>
                  <a:pt x="21527" y="8590"/>
                  <a:pt x="21527" y="8550"/>
                  <a:pt x="21523" y="8511"/>
                </a:cubicBezTo>
                <a:cubicBezTo>
                  <a:pt x="21505" y="8486"/>
                  <a:pt x="21489" y="8466"/>
                  <a:pt x="21475" y="8446"/>
                </a:cubicBezTo>
                <a:cubicBezTo>
                  <a:pt x="21474" y="8444"/>
                  <a:pt x="21470" y="8441"/>
                  <a:pt x="21468" y="8439"/>
                </a:cubicBezTo>
                <a:cubicBezTo>
                  <a:pt x="21456" y="8421"/>
                  <a:pt x="21444" y="8403"/>
                  <a:pt x="21434" y="8387"/>
                </a:cubicBezTo>
                <a:cubicBezTo>
                  <a:pt x="21432" y="8383"/>
                  <a:pt x="21430" y="8384"/>
                  <a:pt x="21427" y="8380"/>
                </a:cubicBezTo>
                <a:cubicBezTo>
                  <a:pt x="21419" y="8367"/>
                  <a:pt x="21412" y="8353"/>
                  <a:pt x="21407" y="8341"/>
                </a:cubicBezTo>
                <a:cubicBezTo>
                  <a:pt x="21405" y="8338"/>
                  <a:pt x="21408" y="8331"/>
                  <a:pt x="21407" y="8328"/>
                </a:cubicBezTo>
                <a:cubicBezTo>
                  <a:pt x="21402" y="8315"/>
                  <a:pt x="21396" y="8307"/>
                  <a:pt x="21393" y="8295"/>
                </a:cubicBezTo>
                <a:cubicBezTo>
                  <a:pt x="21393" y="8293"/>
                  <a:pt x="21394" y="8290"/>
                  <a:pt x="21393" y="8289"/>
                </a:cubicBezTo>
                <a:cubicBezTo>
                  <a:pt x="21390" y="8276"/>
                  <a:pt x="21387" y="8261"/>
                  <a:pt x="21386" y="8249"/>
                </a:cubicBezTo>
                <a:cubicBezTo>
                  <a:pt x="21386" y="8236"/>
                  <a:pt x="21384" y="8224"/>
                  <a:pt x="21386" y="8210"/>
                </a:cubicBezTo>
                <a:cubicBezTo>
                  <a:pt x="21387" y="8202"/>
                  <a:pt x="21391" y="8192"/>
                  <a:pt x="21393" y="8184"/>
                </a:cubicBezTo>
                <a:cubicBezTo>
                  <a:pt x="21395" y="8176"/>
                  <a:pt x="21398" y="8172"/>
                  <a:pt x="21400" y="8164"/>
                </a:cubicBezTo>
                <a:cubicBezTo>
                  <a:pt x="21405" y="8147"/>
                  <a:pt x="21414" y="8125"/>
                  <a:pt x="21421" y="8105"/>
                </a:cubicBezTo>
                <a:cubicBezTo>
                  <a:pt x="21440" y="8049"/>
                  <a:pt x="21453" y="7997"/>
                  <a:pt x="21462" y="7954"/>
                </a:cubicBezTo>
                <a:cubicBezTo>
                  <a:pt x="21459" y="7931"/>
                  <a:pt x="21458" y="7904"/>
                  <a:pt x="21455" y="7882"/>
                </a:cubicBezTo>
                <a:cubicBezTo>
                  <a:pt x="21436" y="7747"/>
                  <a:pt x="21409" y="7629"/>
                  <a:pt x="21386" y="7521"/>
                </a:cubicBezTo>
                <a:cubicBezTo>
                  <a:pt x="21384" y="7512"/>
                  <a:pt x="21388" y="7504"/>
                  <a:pt x="21386" y="7495"/>
                </a:cubicBezTo>
                <a:cubicBezTo>
                  <a:pt x="21374" y="7438"/>
                  <a:pt x="21359" y="7379"/>
                  <a:pt x="21345" y="7331"/>
                </a:cubicBezTo>
                <a:cubicBezTo>
                  <a:pt x="21339" y="7307"/>
                  <a:pt x="21332" y="7287"/>
                  <a:pt x="21325" y="7266"/>
                </a:cubicBezTo>
                <a:cubicBezTo>
                  <a:pt x="21311" y="7222"/>
                  <a:pt x="21298" y="7181"/>
                  <a:pt x="21284" y="7148"/>
                </a:cubicBezTo>
                <a:cubicBezTo>
                  <a:pt x="21282" y="7144"/>
                  <a:pt x="21278" y="7144"/>
                  <a:pt x="21277" y="7141"/>
                </a:cubicBezTo>
                <a:cubicBezTo>
                  <a:pt x="21269" y="7136"/>
                  <a:pt x="21263" y="7126"/>
                  <a:pt x="21256" y="7121"/>
                </a:cubicBezTo>
                <a:cubicBezTo>
                  <a:pt x="21161" y="7055"/>
                  <a:pt x="21091" y="7005"/>
                  <a:pt x="21037" y="6964"/>
                </a:cubicBezTo>
                <a:cubicBezTo>
                  <a:pt x="21010" y="6943"/>
                  <a:pt x="20987" y="6929"/>
                  <a:pt x="20968" y="6911"/>
                </a:cubicBezTo>
                <a:cubicBezTo>
                  <a:pt x="20912" y="6859"/>
                  <a:pt x="20889" y="6812"/>
                  <a:pt x="20879" y="6754"/>
                </a:cubicBezTo>
                <a:cubicBezTo>
                  <a:pt x="20873" y="6715"/>
                  <a:pt x="20873" y="6670"/>
                  <a:pt x="20873" y="6610"/>
                </a:cubicBezTo>
                <a:cubicBezTo>
                  <a:pt x="20872" y="6574"/>
                  <a:pt x="20874" y="6541"/>
                  <a:pt x="20873" y="6511"/>
                </a:cubicBezTo>
                <a:cubicBezTo>
                  <a:pt x="20872" y="6482"/>
                  <a:pt x="20868" y="6458"/>
                  <a:pt x="20866" y="6433"/>
                </a:cubicBezTo>
                <a:cubicBezTo>
                  <a:pt x="20864" y="6427"/>
                  <a:pt x="20861" y="6420"/>
                  <a:pt x="20859" y="6413"/>
                </a:cubicBezTo>
                <a:cubicBezTo>
                  <a:pt x="20843" y="6370"/>
                  <a:pt x="20814" y="6316"/>
                  <a:pt x="20770" y="6249"/>
                </a:cubicBezTo>
                <a:cubicBezTo>
                  <a:pt x="20748" y="6216"/>
                  <a:pt x="20722" y="6182"/>
                  <a:pt x="20694" y="6144"/>
                </a:cubicBezTo>
                <a:cubicBezTo>
                  <a:pt x="20685" y="6132"/>
                  <a:pt x="20677" y="6118"/>
                  <a:pt x="20667" y="6105"/>
                </a:cubicBezTo>
                <a:cubicBezTo>
                  <a:pt x="20655" y="6099"/>
                  <a:pt x="20639" y="6091"/>
                  <a:pt x="20626" y="6085"/>
                </a:cubicBezTo>
                <a:cubicBezTo>
                  <a:pt x="20601" y="6075"/>
                  <a:pt x="20574" y="6070"/>
                  <a:pt x="20544" y="6059"/>
                </a:cubicBezTo>
                <a:cubicBezTo>
                  <a:pt x="20466" y="6032"/>
                  <a:pt x="20401" y="6010"/>
                  <a:pt x="20352" y="5987"/>
                </a:cubicBezTo>
                <a:cubicBezTo>
                  <a:pt x="20315" y="5970"/>
                  <a:pt x="20287" y="5947"/>
                  <a:pt x="20263" y="5928"/>
                </a:cubicBezTo>
                <a:cubicBezTo>
                  <a:pt x="20255" y="5921"/>
                  <a:pt x="20250" y="5915"/>
                  <a:pt x="20242" y="5908"/>
                </a:cubicBezTo>
                <a:cubicBezTo>
                  <a:pt x="20235" y="5901"/>
                  <a:pt x="20228" y="5896"/>
                  <a:pt x="20222" y="5889"/>
                </a:cubicBezTo>
                <a:cubicBezTo>
                  <a:pt x="20210" y="5873"/>
                  <a:pt x="20197" y="5861"/>
                  <a:pt x="20188" y="5843"/>
                </a:cubicBezTo>
                <a:cubicBezTo>
                  <a:pt x="20173" y="5815"/>
                  <a:pt x="20164" y="5782"/>
                  <a:pt x="20153" y="5744"/>
                </a:cubicBezTo>
                <a:cubicBezTo>
                  <a:pt x="20146" y="5719"/>
                  <a:pt x="20140" y="5690"/>
                  <a:pt x="20133" y="5659"/>
                </a:cubicBezTo>
                <a:cubicBezTo>
                  <a:pt x="20126" y="5630"/>
                  <a:pt x="20119" y="5605"/>
                  <a:pt x="20112" y="5580"/>
                </a:cubicBezTo>
                <a:cubicBezTo>
                  <a:pt x="20098" y="5532"/>
                  <a:pt x="20085" y="5491"/>
                  <a:pt x="20064" y="5456"/>
                </a:cubicBezTo>
                <a:cubicBezTo>
                  <a:pt x="20054" y="5438"/>
                  <a:pt x="20043" y="5425"/>
                  <a:pt x="20030" y="5410"/>
                </a:cubicBezTo>
                <a:cubicBezTo>
                  <a:pt x="19977" y="5349"/>
                  <a:pt x="19898" y="5295"/>
                  <a:pt x="19770" y="5233"/>
                </a:cubicBezTo>
                <a:cubicBezTo>
                  <a:pt x="19709" y="5203"/>
                  <a:pt x="19660" y="5178"/>
                  <a:pt x="19626" y="5148"/>
                </a:cubicBezTo>
                <a:cubicBezTo>
                  <a:pt x="19603" y="5127"/>
                  <a:pt x="19586" y="5106"/>
                  <a:pt x="19571" y="5082"/>
                </a:cubicBezTo>
                <a:cubicBezTo>
                  <a:pt x="19564" y="5070"/>
                  <a:pt x="19556" y="5056"/>
                  <a:pt x="19551" y="5043"/>
                </a:cubicBezTo>
                <a:cubicBezTo>
                  <a:pt x="19539" y="5015"/>
                  <a:pt x="19530" y="4981"/>
                  <a:pt x="19523" y="4944"/>
                </a:cubicBezTo>
                <a:cubicBezTo>
                  <a:pt x="19516" y="4910"/>
                  <a:pt x="19508" y="4881"/>
                  <a:pt x="19496" y="4852"/>
                </a:cubicBezTo>
                <a:cubicBezTo>
                  <a:pt x="19490" y="4838"/>
                  <a:pt x="19483" y="4826"/>
                  <a:pt x="19475" y="4813"/>
                </a:cubicBezTo>
                <a:cubicBezTo>
                  <a:pt x="19468" y="4800"/>
                  <a:pt x="19464" y="4786"/>
                  <a:pt x="19455" y="4774"/>
                </a:cubicBezTo>
                <a:cubicBezTo>
                  <a:pt x="19445" y="4761"/>
                  <a:pt x="19432" y="4746"/>
                  <a:pt x="19420" y="4734"/>
                </a:cubicBezTo>
                <a:cubicBezTo>
                  <a:pt x="19409" y="4722"/>
                  <a:pt x="19393" y="4713"/>
                  <a:pt x="19379" y="4702"/>
                </a:cubicBezTo>
                <a:cubicBezTo>
                  <a:pt x="19351" y="4678"/>
                  <a:pt x="19321" y="4654"/>
                  <a:pt x="19283" y="4630"/>
                </a:cubicBezTo>
                <a:cubicBezTo>
                  <a:pt x="19239" y="4601"/>
                  <a:pt x="19202" y="4575"/>
                  <a:pt x="19174" y="4551"/>
                </a:cubicBezTo>
                <a:cubicBezTo>
                  <a:pt x="19145" y="4527"/>
                  <a:pt x="19122" y="4506"/>
                  <a:pt x="19105" y="4479"/>
                </a:cubicBezTo>
                <a:cubicBezTo>
                  <a:pt x="19088" y="4451"/>
                  <a:pt x="19081" y="4418"/>
                  <a:pt x="19071" y="4380"/>
                </a:cubicBezTo>
                <a:cubicBezTo>
                  <a:pt x="19066" y="4361"/>
                  <a:pt x="19062" y="4344"/>
                  <a:pt x="19057" y="4321"/>
                </a:cubicBezTo>
                <a:cubicBezTo>
                  <a:pt x="19053" y="4299"/>
                  <a:pt x="19048" y="4270"/>
                  <a:pt x="19044" y="4243"/>
                </a:cubicBezTo>
                <a:cubicBezTo>
                  <a:pt x="19043" y="4235"/>
                  <a:pt x="19038" y="4230"/>
                  <a:pt x="19037" y="4223"/>
                </a:cubicBezTo>
                <a:cubicBezTo>
                  <a:pt x="18961" y="4125"/>
                  <a:pt x="18889" y="4030"/>
                  <a:pt x="18825" y="3941"/>
                </a:cubicBezTo>
                <a:cubicBezTo>
                  <a:pt x="18802" y="3910"/>
                  <a:pt x="18784" y="3879"/>
                  <a:pt x="18763" y="3849"/>
                </a:cubicBezTo>
                <a:cubicBezTo>
                  <a:pt x="18758" y="3847"/>
                  <a:pt x="18754" y="3845"/>
                  <a:pt x="18749" y="3843"/>
                </a:cubicBezTo>
                <a:cubicBezTo>
                  <a:pt x="18729" y="3831"/>
                  <a:pt x="18712" y="3822"/>
                  <a:pt x="18694" y="3810"/>
                </a:cubicBezTo>
                <a:cubicBezTo>
                  <a:pt x="18549" y="3710"/>
                  <a:pt x="18487" y="3593"/>
                  <a:pt x="18468" y="3370"/>
                </a:cubicBezTo>
                <a:cubicBezTo>
                  <a:pt x="18459" y="3346"/>
                  <a:pt x="18455" y="3326"/>
                  <a:pt x="18455" y="3311"/>
                </a:cubicBezTo>
                <a:cubicBezTo>
                  <a:pt x="18454" y="3300"/>
                  <a:pt x="18450" y="3291"/>
                  <a:pt x="18448" y="3279"/>
                </a:cubicBezTo>
                <a:cubicBezTo>
                  <a:pt x="18433" y="3203"/>
                  <a:pt x="18384" y="3106"/>
                  <a:pt x="18311" y="3003"/>
                </a:cubicBezTo>
                <a:cubicBezTo>
                  <a:pt x="18287" y="2992"/>
                  <a:pt x="18260" y="2983"/>
                  <a:pt x="18229" y="2970"/>
                </a:cubicBezTo>
                <a:cubicBezTo>
                  <a:pt x="18197" y="2958"/>
                  <a:pt x="18166" y="2940"/>
                  <a:pt x="18126" y="2925"/>
                </a:cubicBezTo>
                <a:lnTo>
                  <a:pt x="17783" y="2800"/>
                </a:lnTo>
                <a:lnTo>
                  <a:pt x="17640" y="2380"/>
                </a:lnTo>
                <a:lnTo>
                  <a:pt x="17619" y="2315"/>
                </a:lnTo>
                <a:cubicBezTo>
                  <a:pt x="17574" y="2281"/>
                  <a:pt x="17526" y="2253"/>
                  <a:pt x="17482" y="2223"/>
                </a:cubicBezTo>
                <a:cubicBezTo>
                  <a:pt x="17441" y="2195"/>
                  <a:pt x="17405" y="2168"/>
                  <a:pt x="17366" y="2144"/>
                </a:cubicBezTo>
                <a:cubicBezTo>
                  <a:pt x="17228" y="2061"/>
                  <a:pt x="17099" y="2000"/>
                  <a:pt x="17002" y="1987"/>
                </a:cubicBezTo>
                <a:cubicBezTo>
                  <a:pt x="16989" y="1985"/>
                  <a:pt x="16974" y="1987"/>
                  <a:pt x="16961" y="1987"/>
                </a:cubicBezTo>
                <a:cubicBezTo>
                  <a:pt x="16947" y="1987"/>
                  <a:pt x="16935" y="1988"/>
                  <a:pt x="16920" y="1987"/>
                </a:cubicBezTo>
                <a:cubicBezTo>
                  <a:pt x="16905" y="1986"/>
                  <a:pt x="16888" y="1982"/>
                  <a:pt x="16872" y="1980"/>
                </a:cubicBezTo>
                <a:cubicBezTo>
                  <a:pt x="16814" y="1972"/>
                  <a:pt x="16755" y="1955"/>
                  <a:pt x="16694" y="1934"/>
                </a:cubicBezTo>
                <a:lnTo>
                  <a:pt x="16509" y="1928"/>
                </a:lnTo>
                <a:lnTo>
                  <a:pt x="16386" y="1777"/>
                </a:lnTo>
                <a:cubicBezTo>
                  <a:pt x="16342" y="1744"/>
                  <a:pt x="16302" y="1709"/>
                  <a:pt x="16270" y="1672"/>
                </a:cubicBezTo>
                <a:cubicBezTo>
                  <a:pt x="16232" y="1628"/>
                  <a:pt x="16185" y="1584"/>
                  <a:pt x="16139" y="1548"/>
                </a:cubicBezTo>
                <a:cubicBezTo>
                  <a:pt x="16094" y="1511"/>
                  <a:pt x="16050" y="1481"/>
                  <a:pt x="16002" y="1456"/>
                </a:cubicBezTo>
                <a:cubicBezTo>
                  <a:pt x="15986" y="1447"/>
                  <a:pt x="15971" y="1437"/>
                  <a:pt x="15954" y="1430"/>
                </a:cubicBezTo>
                <a:cubicBezTo>
                  <a:pt x="15892" y="1443"/>
                  <a:pt x="15810" y="1462"/>
                  <a:pt x="15722" y="1482"/>
                </a:cubicBezTo>
                <a:lnTo>
                  <a:pt x="15420" y="1554"/>
                </a:lnTo>
                <a:lnTo>
                  <a:pt x="15194" y="1377"/>
                </a:lnTo>
                <a:cubicBezTo>
                  <a:pt x="15160" y="1351"/>
                  <a:pt x="15132" y="1330"/>
                  <a:pt x="15105" y="1311"/>
                </a:cubicBezTo>
                <a:cubicBezTo>
                  <a:pt x="15096" y="1305"/>
                  <a:pt x="15087" y="1298"/>
                  <a:pt x="15078" y="1292"/>
                </a:cubicBezTo>
                <a:cubicBezTo>
                  <a:pt x="15071" y="1288"/>
                  <a:pt x="15063" y="1283"/>
                  <a:pt x="15057" y="1279"/>
                </a:cubicBezTo>
                <a:cubicBezTo>
                  <a:pt x="15042" y="1269"/>
                  <a:pt x="15024" y="1259"/>
                  <a:pt x="15009" y="1252"/>
                </a:cubicBezTo>
                <a:cubicBezTo>
                  <a:pt x="14979" y="1243"/>
                  <a:pt x="14948" y="1236"/>
                  <a:pt x="14913" y="1226"/>
                </a:cubicBezTo>
                <a:cubicBezTo>
                  <a:pt x="14902" y="1225"/>
                  <a:pt x="14891" y="1227"/>
                  <a:pt x="14879" y="1226"/>
                </a:cubicBezTo>
                <a:cubicBezTo>
                  <a:pt x="14874" y="1226"/>
                  <a:pt x="14871" y="1226"/>
                  <a:pt x="14865" y="1226"/>
                </a:cubicBezTo>
                <a:cubicBezTo>
                  <a:pt x="14853" y="1226"/>
                  <a:pt x="14837" y="1226"/>
                  <a:pt x="14824" y="1226"/>
                </a:cubicBezTo>
                <a:cubicBezTo>
                  <a:pt x="14820" y="1226"/>
                  <a:pt x="14815" y="1226"/>
                  <a:pt x="14811" y="1226"/>
                </a:cubicBezTo>
                <a:cubicBezTo>
                  <a:pt x="14776" y="1228"/>
                  <a:pt x="14742" y="1227"/>
                  <a:pt x="14694" y="1233"/>
                </a:cubicBezTo>
                <a:cubicBezTo>
                  <a:pt x="14637" y="1239"/>
                  <a:pt x="14584" y="1245"/>
                  <a:pt x="14543" y="1246"/>
                </a:cubicBezTo>
                <a:cubicBezTo>
                  <a:pt x="14502" y="1247"/>
                  <a:pt x="14472" y="1245"/>
                  <a:pt x="14441" y="1239"/>
                </a:cubicBezTo>
                <a:cubicBezTo>
                  <a:pt x="14410" y="1233"/>
                  <a:pt x="14379" y="1227"/>
                  <a:pt x="14352" y="1213"/>
                </a:cubicBezTo>
                <a:cubicBezTo>
                  <a:pt x="14324" y="1199"/>
                  <a:pt x="14300" y="1177"/>
                  <a:pt x="14269" y="1154"/>
                </a:cubicBezTo>
                <a:cubicBezTo>
                  <a:pt x="14233" y="1127"/>
                  <a:pt x="14191" y="1106"/>
                  <a:pt x="14146" y="1089"/>
                </a:cubicBezTo>
                <a:cubicBezTo>
                  <a:pt x="14101" y="1071"/>
                  <a:pt x="14048" y="1056"/>
                  <a:pt x="13995" y="1049"/>
                </a:cubicBezTo>
                <a:cubicBezTo>
                  <a:pt x="13961" y="1044"/>
                  <a:pt x="13923" y="1043"/>
                  <a:pt x="13886" y="1043"/>
                </a:cubicBezTo>
                <a:cubicBezTo>
                  <a:pt x="13814" y="1043"/>
                  <a:pt x="13763" y="1037"/>
                  <a:pt x="13715" y="1023"/>
                </a:cubicBezTo>
                <a:cubicBezTo>
                  <a:pt x="13699" y="1018"/>
                  <a:pt x="13682" y="1017"/>
                  <a:pt x="13667" y="1010"/>
                </a:cubicBezTo>
                <a:cubicBezTo>
                  <a:pt x="13652" y="1003"/>
                  <a:pt x="13641" y="993"/>
                  <a:pt x="13626" y="984"/>
                </a:cubicBezTo>
                <a:cubicBezTo>
                  <a:pt x="13580" y="955"/>
                  <a:pt x="13534" y="911"/>
                  <a:pt x="13475" y="852"/>
                </a:cubicBezTo>
                <a:cubicBezTo>
                  <a:pt x="13468" y="845"/>
                  <a:pt x="13461" y="839"/>
                  <a:pt x="13454" y="833"/>
                </a:cubicBezTo>
                <a:cubicBezTo>
                  <a:pt x="13364" y="806"/>
                  <a:pt x="13275" y="782"/>
                  <a:pt x="13194" y="754"/>
                </a:cubicBezTo>
                <a:cubicBezTo>
                  <a:pt x="13134" y="734"/>
                  <a:pt x="13076" y="715"/>
                  <a:pt x="13023" y="695"/>
                </a:cubicBezTo>
                <a:cubicBezTo>
                  <a:pt x="13021" y="694"/>
                  <a:pt x="13018" y="689"/>
                  <a:pt x="13016" y="689"/>
                </a:cubicBezTo>
                <a:cubicBezTo>
                  <a:pt x="13005" y="690"/>
                  <a:pt x="13000" y="694"/>
                  <a:pt x="12989" y="695"/>
                </a:cubicBezTo>
                <a:lnTo>
                  <a:pt x="12694" y="721"/>
                </a:lnTo>
                <a:lnTo>
                  <a:pt x="12454" y="466"/>
                </a:lnTo>
                <a:lnTo>
                  <a:pt x="12338" y="348"/>
                </a:lnTo>
                <a:cubicBezTo>
                  <a:pt x="12327" y="345"/>
                  <a:pt x="12315" y="343"/>
                  <a:pt x="12304" y="341"/>
                </a:cubicBezTo>
                <a:cubicBezTo>
                  <a:pt x="12298" y="340"/>
                  <a:pt x="12296" y="336"/>
                  <a:pt x="12290" y="334"/>
                </a:cubicBezTo>
                <a:cubicBezTo>
                  <a:pt x="12234" y="324"/>
                  <a:pt x="12173" y="319"/>
                  <a:pt x="12112" y="315"/>
                </a:cubicBezTo>
                <a:cubicBezTo>
                  <a:pt x="12108" y="314"/>
                  <a:pt x="12109" y="315"/>
                  <a:pt x="12105" y="315"/>
                </a:cubicBezTo>
                <a:cubicBezTo>
                  <a:pt x="12069" y="312"/>
                  <a:pt x="12031" y="308"/>
                  <a:pt x="11995" y="308"/>
                </a:cubicBezTo>
                <a:cubicBezTo>
                  <a:pt x="11963" y="308"/>
                  <a:pt x="11932" y="304"/>
                  <a:pt x="11899" y="302"/>
                </a:cubicBezTo>
                <a:lnTo>
                  <a:pt x="11879" y="308"/>
                </a:lnTo>
                <a:lnTo>
                  <a:pt x="11536" y="407"/>
                </a:lnTo>
                <a:lnTo>
                  <a:pt x="11194" y="151"/>
                </a:lnTo>
                <a:lnTo>
                  <a:pt x="11030" y="26"/>
                </a:lnTo>
                <a:cubicBezTo>
                  <a:pt x="11023" y="25"/>
                  <a:pt x="11023" y="27"/>
                  <a:pt x="11016" y="26"/>
                </a:cubicBezTo>
                <a:cubicBezTo>
                  <a:pt x="10951" y="19"/>
                  <a:pt x="10873" y="7"/>
                  <a:pt x="10790" y="0"/>
                </a:cubicBezTo>
                <a:close/>
              </a:path>
            </a:pathLst>
          </a:custGeom>
          <a:effectLst>
            <a:outerShdw blurRad="136525" dist="50800" dir="3300000" algn="tl" rotWithShape="0">
              <a:schemeClr val="bg2">
                <a:lumMod val="50000"/>
                <a:alpha val="42000"/>
              </a:schemeClr>
            </a:outerShdw>
          </a:effectLst>
        </p:spPr>
      </p:pic>
      <p:sp>
        <p:nvSpPr>
          <p:cNvPr id="4" name="TextBox 3"/>
          <p:cNvSpPr txBox="1"/>
          <p:nvPr/>
        </p:nvSpPr>
        <p:spPr>
          <a:xfrm>
            <a:off x="-16669" y="6064850"/>
            <a:ext cx="13038138" cy="27648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500"/>
              </a:spcBef>
              <a:defRPr sz="2600" b="1" cap="none">
                <a:solidFill>
                  <a:schemeClr val="accent1">
                    <a:hueOff val="47394"/>
                    <a:satOff val="-25753"/>
                    <a:lumOff val="-7544"/>
                  </a:schemeClr>
                </a:solidFill>
                <a:latin typeface="+mj-lt"/>
                <a:ea typeface="+mj-ea"/>
                <a:cs typeface="+mj-cs"/>
                <a:sym typeface="Avenir Next"/>
              </a:defRPr>
            </a:pPr>
            <a:r>
              <a:rPr lang="en-US" sz="2800" dirty="0"/>
              <a:t>LOCAL CONTACT</a:t>
            </a:r>
          </a:p>
          <a:p>
            <a:pPr>
              <a:spcBef>
                <a:spcPts val="600"/>
              </a:spcBef>
              <a:defRPr sz="2400" cap="none">
                <a:solidFill>
                  <a:srgbClr val="000000"/>
                </a:solidFill>
                <a:latin typeface="+mj-lt"/>
                <a:ea typeface="+mj-ea"/>
                <a:cs typeface="+mj-cs"/>
                <a:sym typeface="Avenir Next"/>
              </a:defRPr>
            </a:pPr>
            <a:r>
              <a:rPr lang="en-US" sz="2400" dirty="0"/>
              <a:t>NAME HERE</a:t>
            </a:r>
          </a:p>
          <a:p>
            <a:pPr>
              <a:spcBef>
                <a:spcPts val="600"/>
              </a:spcBef>
              <a:defRPr sz="2400" cap="none">
                <a:solidFill>
                  <a:srgbClr val="000000"/>
                </a:solidFill>
                <a:latin typeface="+mj-lt"/>
                <a:ea typeface="+mj-ea"/>
                <a:cs typeface="+mj-cs"/>
                <a:sym typeface="Avenir Next"/>
              </a:defRPr>
            </a:pPr>
            <a:r>
              <a:rPr lang="en-US" sz="2400" dirty="0"/>
              <a:t>name@email.com</a:t>
            </a:r>
          </a:p>
          <a:p>
            <a:pPr>
              <a:spcBef>
                <a:spcPts val="600"/>
              </a:spcBef>
              <a:defRPr sz="2400" cap="none">
                <a:solidFill>
                  <a:srgbClr val="000000"/>
                </a:solidFill>
                <a:latin typeface="+mj-lt"/>
                <a:ea typeface="+mj-ea"/>
                <a:cs typeface="+mj-cs"/>
                <a:sym typeface="Avenir Next"/>
              </a:defRPr>
            </a:pPr>
            <a:r>
              <a:rPr lang="en-US" sz="2400" dirty="0"/>
              <a:t>www.website.com</a:t>
            </a:r>
          </a:p>
          <a:p>
            <a:pPr>
              <a:spcBef>
                <a:spcPts val="600"/>
              </a:spcBef>
              <a:defRPr sz="2400" cap="none">
                <a:solidFill>
                  <a:srgbClr val="000000"/>
                </a:solidFill>
                <a:latin typeface="+mj-lt"/>
                <a:ea typeface="+mj-ea"/>
                <a:cs typeface="+mj-cs"/>
                <a:sym typeface="Avenir Next"/>
              </a:defRPr>
            </a:pPr>
            <a:r>
              <a:rPr lang="en-US" sz="2400" dirty="0"/>
              <a:t>(000) 000-0000</a:t>
            </a:r>
          </a:p>
          <a:p>
            <a:pPr>
              <a:spcBef>
                <a:spcPts val="600"/>
              </a:spcBef>
              <a:defRPr sz="2400" cap="none">
                <a:solidFill>
                  <a:srgbClr val="000000"/>
                </a:solidFill>
                <a:latin typeface="+mj-lt"/>
                <a:ea typeface="+mj-ea"/>
                <a:cs typeface="+mj-cs"/>
                <a:sym typeface="Avenir Next"/>
              </a:defRPr>
            </a:pPr>
            <a:endParaRPr lang="en-US" sz="2400" dirty="0"/>
          </a:p>
        </p:txBody>
      </p:sp>
    </p:spTree>
    <p:extLst>
      <p:ext uri="{BB962C8B-B14F-4D97-AF65-F5344CB8AC3E}">
        <p14:creationId xmlns:p14="http://schemas.microsoft.com/office/powerpoint/2010/main" val="2163460653"/>
      </p:ext>
    </p:extLst>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082414_natl_conv_parade_2704.jpg"/>
          <p:cNvPicPr>
            <a:picLocks noGrp="1" noChangeAspect="1"/>
          </p:cNvPicPr>
          <p:nvPr>
            <p:ph type="pic" idx="13"/>
          </p:nvPr>
        </p:nvPicPr>
        <p:blipFill>
          <a:blip r:embed="rId3"/>
          <a:srcRect l="7862" t="20233" r="7862" b="37594"/>
          <a:stretch>
            <a:fillRect/>
          </a:stretch>
        </p:blipFill>
        <p:spPr>
          <a:xfrm>
            <a:off x="-12700" y="-12949"/>
            <a:ext cx="13030200" cy="9779498"/>
          </a:xfrm>
          <a:prstGeom prst="rect">
            <a:avLst/>
          </a:prstGeom>
        </p:spPr>
      </p:pic>
      <p:sp>
        <p:nvSpPr>
          <p:cNvPr id="398" name="Shape 398"/>
          <p:cNvSpPr/>
          <p:nvPr/>
        </p:nvSpPr>
        <p:spPr>
          <a:xfrm>
            <a:off x="1636087" y="6569997"/>
            <a:ext cx="10014407" cy="2433222"/>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399" name="Shape 399"/>
          <p:cNvSpPr>
            <a:spLocks noGrp="1"/>
          </p:cNvSpPr>
          <p:nvPr>
            <p:ph type="body" idx="14"/>
          </p:nvPr>
        </p:nvSpPr>
        <p:spPr>
          <a:xfrm>
            <a:off x="1897528" y="7368540"/>
            <a:ext cx="9491524" cy="1511301"/>
          </a:xfrm>
          <a:prstGeom prst="rect">
            <a:avLst/>
          </a:prstGeom>
        </p:spPr>
        <p:txBody>
          <a:bodyPr/>
          <a:lstStyle/>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2.1 million members of The American Legion</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Nearly 1 million members of The American Legion Auxiliary</a:t>
            </a:r>
          </a:p>
          <a:p>
            <a:pPr marL="228600" indent="-228600" algn="l">
              <a:spcBef>
                <a:spcPts val="6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t>More than 360,000 members of The Sons of The American Legion</a:t>
            </a:r>
          </a:p>
        </p:txBody>
      </p:sp>
      <p:sp>
        <p:nvSpPr>
          <p:cNvPr id="400" name="Shape 400"/>
          <p:cNvSpPr/>
          <p:nvPr/>
        </p:nvSpPr>
        <p:spPr>
          <a:xfrm>
            <a:off x="995665" y="642727"/>
            <a:ext cx="8631536" cy="558801"/>
          </a:xfrm>
          <a:prstGeom prst="rect">
            <a:avLst/>
          </a:prstGeom>
          <a:ln w="12700">
            <a:miter lim="400000"/>
          </a:ln>
          <a:effectLst>
            <a:outerShdw blurRad="63500" dist="25400" dir="5400000" rotWithShape="0">
              <a:srgbClr val="000000">
                <a:alpha val="39578"/>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rPr dirty="0"/>
              <a:t>ABOUT THE LEGION</a:t>
            </a:r>
          </a:p>
        </p:txBody>
      </p:sp>
      <p:sp>
        <p:nvSpPr>
          <p:cNvPr id="401" name="Shape 401"/>
          <p:cNvSpPr/>
          <p:nvPr/>
        </p:nvSpPr>
        <p:spPr>
          <a:xfrm>
            <a:off x="1775445" y="6531092"/>
            <a:ext cx="9735692" cy="10485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77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sz="4800" dirty="0"/>
              <a:t>THE AMERICAN LEGION FAMILY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042513_Illinois_Flood_0073.jpg"/>
          <p:cNvPicPr>
            <a:picLocks noGrp="1" noChangeAspect="1"/>
          </p:cNvPicPr>
          <p:nvPr>
            <p:ph type="pic" idx="13"/>
          </p:nvPr>
        </p:nvPicPr>
        <p:blipFill>
          <a:blip r:embed="rId3"/>
          <a:srcRect t="16391" b="207"/>
          <a:stretch>
            <a:fillRect/>
          </a:stretch>
        </p:blipFill>
        <p:spPr>
          <a:xfrm>
            <a:off x="5163889" y="-31996"/>
            <a:ext cx="7860160" cy="9817592"/>
          </a:xfrm>
          <a:prstGeom prst="rect">
            <a:avLst/>
          </a:prstGeom>
        </p:spPr>
      </p:pic>
      <p:sp>
        <p:nvSpPr>
          <p:cNvPr id="406" name="Shape 406"/>
          <p:cNvSpPr>
            <a:spLocks noGrp="1"/>
          </p:cNvSpPr>
          <p:nvPr>
            <p:ph type="body" idx="14"/>
          </p:nvPr>
        </p:nvSpPr>
        <p:spPr>
          <a:xfrm>
            <a:off x="510228" y="2869214"/>
            <a:ext cx="3236004" cy="3987801"/>
          </a:xfrm>
          <a:prstGeom prst="rect">
            <a:avLst/>
          </a:prstGeom>
        </p:spPr>
        <p:txBody>
          <a:bodyPr/>
          <a:lstStyle/>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13,500 American Legion Posts</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North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The Caribbean</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Europe</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Latin America</a:t>
            </a:r>
          </a:p>
          <a:p>
            <a:pPr marL="228600" indent="-228600" algn="l">
              <a:spcBef>
                <a:spcPts val="1500"/>
              </a:spcBef>
              <a:buClr>
                <a:schemeClr val="accent1">
                  <a:hueOff val="47394"/>
                  <a:satOff val="-25753"/>
                  <a:lumOff val="-7544"/>
                </a:schemeClr>
              </a:buClr>
              <a:buSzPct val="90000"/>
              <a:buChar char="‣"/>
              <a:defRPr sz="2400" cap="none">
                <a:solidFill>
                  <a:srgbClr val="000000"/>
                </a:solidFill>
                <a:latin typeface="+mj-lt"/>
                <a:ea typeface="+mj-ea"/>
                <a:cs typeface="+mj-cs"/>
                <a:sym typeface="Avenir Next"/>
              </a:defRPr>
            </a:pPr>
            <a:r>
              <a:rPr dirty="0"/>
              <a:t>Asia</a:t>
            </a:r>
          </a:p>
        </p:txBody>
      </p:sp>
      <p:sp>
        <p:nvSpPr>
          <p:cNvPr id="407" name="Shape 407"/>
          <p:cNvSpPr/>
          <p:nvPr/>
        </p:nvSpPr>
        <p:spPr>
          <a:xfrm>
            <a:off x="520388" y="693527"/>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ABOUT THE LEGION</a:t>
            </a:r>
          </a:p>
        </p:txBody>
      </p:sp>
      <p:sp>
        <p:nvSpPr>
          <p:cNvPr id="408" name="Shape 408"/>
          <p:cNvSpPr/>
          <p:nvPr/>
        </p:nvSpPr>
        <p:spPr>
          <a:xfrm>
            <a:off x="459428" y="1254020"/>
            <a:ext cx="4178433" cy="1656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5000">
                <a:solidFill>
                  <a:schemeClr val="accent1">
                    <a:hueOff val="47394"/>
                    <a:satOff val="-25753"/>
                    <a:lumOff val="-7544"/>
                  </a:schemeClr>
                </a:solidFill>
                <a:latin typeface="Avenir Next Medium"/>
                <a:ea typeface="Avenir Next Medium"/>
                <a:cs typeface="Avenir Next Medium"/>
                <a:sym typeface="Avenir Next Medium"/>
              </a:defRPr>
            </a:lvl1pPr>
          </a:lstStyle>
          <a:p>
            <a:r>
              <a:rPr dirty="0"/>
              <a:t>COMMUNITY FOOTPRINT</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041312_Paris_Caucus_0001-filtered.png"/>
          <p:cNvPicPr>
            <a:picLocks noChangeAspect="1"/>
          </p:cNvPicPr>
          <p:nvPr/>
        </p:nvPicPr>
        <p:blipFill>
          <a:blip r:embed="rId3"/>
          <a:srcRect l="776" r="776"/>
          <a:stretch>
            <a:fillRect/>
          </a:stretch>
        </p:blipFill>
        <p:spPr>
          <a:xfrm>
            <a:off x="-22344" y="-55166"/>
            <a:ext cx="13049489" cy="9863932"/>
          </a:xfrm>
          <a:prstGeom prst="rect">
            <a:avLst/>
          </a:prstGeom>
          <a:ln w="12700">
            <a:miter lim="400000"/>
          </a:ln>
        </p:spPr>
      </p:pic>
      <p:sp>
        <p:nvSpPr>
          <p:cNvPr id="413" name="Shape 413"/>
          <p:cNvSpPr/>
          <p:nvPr/>
        </p:nvSpPr>
        <p:spPr>
          <a:xfrm>
            <a:off x="1057011" y="6965076"/>
            <a:ext cx="5970830" cy="2173547"/>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4" name="Shape 414"/>
          <p:cNvSpPr>
            <a:spLocks noGrp="1"/>
          </p:cNvSpPr>
          <p:nvPr>
            <p:ph type="body" idx="14"/>
          </p:nvPr>
        </p:nvSpPr>
        <p:spPr>
          <a:xfrm>
            <a:off x="1254594" y="7124749"/>
            <a:ext cx="5804264" cy="18542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t>1919</a:t>
            </a:r>
          </a:p>
          <a:p>
            <a:pPr algn="l">
              <a:spcBef>
                <a:spcPts val="300"/>
              </a:spcBef>
              <a:defRPr sz="2400" cap="none">
                <a:solidFill>
                  <a:srgbClr val="000000"/>
                </a:solidFill>
                <a:latin typeface="+mj-lt"/>
                <a:ea typeface="+mj-ea"/>
                <a:cs typeface="+mj-cs"/>
                <a:sym typeface="Avenir Next"/>
              </a:defRPr>
            </a:pPr>
            <a:r>
              <a:t>Since its founding nearly a century ago, The American Legion has influenced multiple important changes in America.</a:t>
            </a:r>
          </a:p>
        </p:txBody>
      </p:sp>
      <p:sp>
        <p:nvSpPr>
          <p:cNvPr id="415" name="Shape 415"/>
          <p:cNvSpPr/>
          <p:nvPr/>
        </p:nvSpPr>
        <p:spPr>
          <a:xfrm>
            <a:off x="-24635" y="-82087"/>
            <a:ext cx="13047694" cy="2919074"/>
          </a:xfrm>
          <a:custGeom>
            <a:avLst/>
            <a:gdLst/>
            <a:ahLst/>
            <a:cxnLst>
              <a:cxn ang="0">
                <a:pos x="wd2" y="hd2"/>
              </a:cxn>
              <a:cxn ang="5400000">
                <a:pos x="wd2" y="hd2"/>
              </a:cxn>
              <a:cxn ang="10800000">
                <a:pos x="wd2" y="hd2"/>
              </a:cxn>
              <a:cxn ang="16200000">
                <a:pos x="wd2" y="hd2"/>
              </a:cxn>
            </a:cxnLst>
            <a:rect l="0" t="0" r="r" b="b"/>
            <a:pathLst>
              <a:path w="21600" h="21587" extrusionOk="0">
                <a:moveTo>
                  <a:pt x="0" y="19653"/>
                </a:moveTo>
                <a:lnTo>
                  <a:pt x="0" y="0"/>
                </a:lnTo>
                <a:lnTo>
                  <a:pt x="21600" y="0"/>
                </a:lnTo>
                <a:lnTo>
                  <a:pt x="21600" y="21586"/>
                </a:lnTo>
                <a:cubicBezTo>
                  <a:pt x="17714" y="21600"/>
                  <a:pt x="13828" y="21404"/>
                  <a:pt x="9943" y="20997"/>
                </a:cubicBezTo>
                <a:cubicBezTo>
                  <a:pt x="8603" y="20857"/>
                  <a:pt x="7263" y="20691"/>
                  <a:pt x="5923" y="20501"/>
                </a:cubicBezTo>
                <a:lnTo>
                  <a:pt x="0" y="19653"/>
                </a:lnTo>
                <a:close/>
              </a:path>
            </a:pathLst>
          </a:custGeom>
          <a:gradFill>
            <a:gsLst>
              <a:gs pos="0">
                <a:srgbClr val="936C17">
                  <a:alpha val="81561"/>
                </a:srgbClr>
              </a:gs>
              <a:gs pos="100000">
                <a:srgbClr val="FFD479">
                  <a:alpha val="26096"/>
                </a:srgbClr>
              </a:gs>
            </a:gsLst>
            <a:lin ang="5400000"/>
          </a:gra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16" name="Shape 416"/>
          <p:cNvSpPr/>
          <p:nvPr/>
        </p:nvSpPr>
        <p:spPr>
          <a:xfrm>
            <a:off x="873745" y="910494"/>
            <a:ext cx="13004801" cy="1346201"/>
          </a:xfrm>
          <a:prstGeom prst="rect">
            <a:avLst/>
          </a:prstGeom>
          <a:ln w="12700">
            <a:miter lim="400000"/>
          </a:ln>
          <a:effectLst>
            <a:outerShdw blurRad="164524" dist="25781" dir="1180839" rotWithShape="0">
              <a:srgbClr val="000000">
                <a:alpha val="76428"/>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80000"/>
              </a:lnSpc>
              <a:defRPr sz="7200">
                <a:solidFill>
                  <a:srgbClr val="FFFFFF"/>
                </a:solidFill>
                <a:latin typeface="Avenir Next Medium"/>
                <a:ea typeface="Avenir Next Medium"/>
                <a:cs typeface="Avenir Next Medium"/>
                <a:sym typeface="Avenir Next Medium"/>
              </a:defRPr>
            </a:lvl1pPr>
          </a:lstStyle>
          <a:p>
            <a:r>
              <a:t>HISTORIC MOMENTS</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 name="LOC 1923 flag pres 2 08175u.png"/>
          <p:cNvPicPr>
            <a:picLocks noGrp="1" noChangeAspect="1"/>
          </p:cNvPicPr>
          <p:nvPr>
            <p:ph type="pic" idx="13"/>
          </p:nvPr>
        </p:nvPicPr>
        <p:blipFill>
          <a:blip r:embed="rId3"/>
          <a:srcRect l="11644" t="20264" r="11644" b="7508"/>
          <a:stretch>
            <a:fillRect/>
          </a:stretch>
        </p:blipFill>
        <p:spPr>
          <a:xfrm>
            <a:off x="-12700" y="-12949"/>
            <a:ext cx="13030200" cy="9779498"/>
          </a:xfrm>
          <a:prstGeom prst="rect">
            <a:avLst/>
          </a:prstGeom>
        </p:spPr>
      </p:pic>
      <p:sp>
        <p:nvSpPr>
          <p:cNvPr id="421" name="Shape 421"/>
          <p:cNvSpPr/>
          <p:nvPr/>
        </p:nvSpPr>
        <p:spPr>
          <a:xfrm>
            <a:off x="538806" y="6991522"/>
            <a:ext cx="5108218" cy="2030812"/>
          </a:xfrm>
          <a:prstGeom prst="rect">
            <a:avLst/>
          </a:prstGeom>
          <a:solidFill>
            <a:srgbClr val="FFFFFF"/>
          </a:solidFill>
          <a:ln w="12700">
            <a:miter lim="400000"/>
          </a:ln>
        </p:spPr>
        <p:txBody>
          <a:bodyPr lIns="50800" tIns="50800" rIns="50800" bIns="50800" anchor="ctr"/>
          <a:lstStyle/>
          <a:p>
            <a:pPr>
              <a:defRPr sz="39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2" name="Shape 422"/>
          <p:cNvSpPr>
            <a:spLocks noGrp="1"/>
          </p:cNvSpPr>
          <p:nvPr>
            <p:ph type="body" idx="14"/>
          </p:nvPr>
        </p:nvSpPr>
        <p:spPr>
          <a:xfrm>
            <a:off x="711348" y="6956429"/>
            <a:ext cx="4812378" cy="2056973"/>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U.S. FLAG CODE</a:t>
            </a:r>
            <a:endParaRPr dirty="0"/>
          </a:p>
          <a:p>
            <a:pPr algn="l">
              <a:spcBef>
                <a:spcPts val="600"/>
              </a:spcBef>
              <a:defRPr sz="2400" cap="none">
                <a:solidFill>
                  <a:srgbClr val="000000"/>
                </a:solidFill>
                <a:latin typeface="+mj-lt"/>
                <a:ea typeface="+mj-ea"/>
                <a:cs typeface="+mj-cs"/>
                <a:sym typeface="Avenir Next"/>
              </a:defRPr>
            </a:pPr>
            <a:r>
              <a:rPr lang="en-US" dirty="0"/>
              <a:t>American Legion conferences establish </a:t>
            </a:r>
            <a:r>
              <a:rPr dirty="0"/>
              <a:t>standard</a:t>
            </a:r>
            <a:r>
              <a:rPr lang="en-US" dirty="0"/>
              <a:t>ized</a:t>
            </a:r>
            <a:r>
              <a:rPr dirty="0"/>
              <a:t> rules of respect and display for Old Glory. </a:t>
            </a:r>
          </a:p>
        </p:txBody>
      </p:sp>
      <p:sp>
        <p:nvSpPr>
          <p:cNvPr id="423" name="Shape 423"/>
          <p:cNvSpPr>
            <a:spLocks noGrp="1"/>
          </p:cNvSpPr>
          <p:nvPr>
            <p:ph type="body" idx="15"/>
          </p:nvPr>
        </p:nvSpPr>
        <p:spPr>
          <a:xfrm>
            <a:off x="462265" y="795127"/>
            <a:ext cx="8631536" cy="558801"/>
          </a:xfrm>
          <a:prstGeom prst="rect">
            <a:avLst/>
          </a:prstGeom>
          <a:effectLst>
            <a:outerShdw blurRad="63500" dist="25400" dir="5400000" rotWithShape="0">
              <a:srgbClr val="000000">
                <a:alpha val="77524"/>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7029685433_13d06cf287_b.jpg"/>
          <p:cNvPicPr>
            <a:picLocks noGrp="1" noChangeAspect="1"/>
          </p:cNvPicPr>
          <p:nvPr>
            <p:ph type="pic" idx="13"/>
          </p:nvPr>
        </p:nvPicPr>
        <p:blipFill>
          <a:blip r:embed="rId3"/>
          <a:srcRect l="836" r="8211"/>
          <a:stretch>
            <a:fillRect/>
          </a:stretch>
        </p:blipFill>
        <p:spPr>
          <a:xfrm>
            <a:off x="-12700" y="-12949"/>
            <a:ext cx="13030200" cy="9779497"/>
          </a:xfrm>
          <a:prstGeom prst="rect">
            <a:avLst/>
          </a:prstGeom>
        </p:spPr>
      </p:pic>
      <p:sp>
        <p:nvSpPr>
          <p:cNvPr id="428" name="Shape 428"/>
          <p:cNvSpPr/>
          <p:nvPr/>
        </p:nvSpPr>
        <p:spPr>
          <a:xfrm>
            <a:off x="6884293" y="878853"/>
            <a:ext cx="4984388" cy="2311090"/>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29" name="Shape 429"/>
          <p:cNvSpPr>
            <a:spLocks noGrp="1"/>
          </p:cNvSpPr>
          <p:nvPr>
            <p:ph type="body" idx="14"/>
          </p:nvPr>
        </p:nvSpPr>
        <p:spPr>
          <a:xfrm>
            <a:off x="7071201" y="1025147"/>
            <a:ext cx="4610572" cy="2018501"/>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FORMATION OF THE VA</a:t>
            </a:r>
            <a:endParaRPr dirty="0"/>
          </a:p>
          <a:p>
            <a:pPr algn="l">
              <a:spcBef>
                <a:spcPts val="300"/>
              </a:spcBef>
              <a:defRPr sz="2400" cap="none">
                <a:solidFill>
                  <a:srgbClr val="000000"/>
                </a:solidFill>
                <a:latin typeface="+mj-lt"/>
                <a:ea typeface="+mj-ea"/>
                <a:cs typeface="+mj-cs"/>
                <a:sym typeface="Avenir Next"/>
              </a:defRPr>
            </a:pPr>
            <a:r>
              <a:rPr dirty="0"/>
              <a:t>Worked to consolidate multiple disconnected federal offices, agencies and bureaus into one Veterans Administration.</a:t>
            </a:r>
          </a:p>
        </p:txBody>
      </p:sp>
      <p:sp>
        <p:nvSpPr>
          <p:cNvPr id="430" name="Shape 430"/>
          <p:cNvSpPr>
            <a:spLocks noGrp="1"/>
          </p:cNvSpPr>
          <p:nvPr>
            <p:ph type="body" idx="15"/>
          </p:nvPr>
        </p:nvSpPr>
        <p:spPr>
          <a:xfrm>
            <a:off x="995664" y="642727"/>
            <a:ext cx="8631537"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GI Couple.png"/>
          <p:cNvPicPr>
            <a:picLocks noGrp="1" noChangeAspect="1"/>
          </p:cNvPicPr>
          <p:nvPr>
            <p:ph type="pic" idx="13"/>
          </p:nvPr>
        </p:nvPicPr>
        <p:blipFill>
          <a:blip r:embed="rId3"/>
          <a:srcRect l="3228" r="3228"/>
          <a:stretch>
            <a:fillRect/>
          </a:stretch>
        </p:blipFill>
        <p:spPr>
          <a:xfrm>
            <a:off x="6231356" y="-31996"/>
            <a:ext cx="6792693" cy="9817592"/>
          </a:xfrm>
          <a:prstGeom prst="rect">
            <a:avLst/>
          </a:prstGeom>
        </p:spPr>
      </p:pic>
      <p:sp>
        <p:nvSpPr>
          <p:cNvPr id="435" name="Shape 435"/>
          <p:cNvSpPr>
            <a:spLocks noGrp="1"/>
          </p:cNvSpPr>
          <p:nvPr>
            <p:ph type="body" idx="14"/>
          </p:nvPr>
        </p:nvSpPr>
        <p:spPr>
          <a:xfrm>
            <a:off x="574408" y="1345031"/>
            <a:ext cx="5044072" cy="7643117"/>
          </a:xfrm>
          <a:prstGeom prst="rect">
            <a:avLst/>
          </a:prstGeom>
        </p:spPr>
        <p:txBody>
          <a:bodyPr anchor="t"/>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THE GREATEST LEGISLATION</a:t>
            </a:r>
            <a:endParaRPr dirty="0"/>
          </a:p>
          <a:p>
            <a:pPr algn="l">
              <a:spcBef>
                <a:spcPts val="300"/>
              </a:spcBef>
              <a:defRPr sz="2400" cap="none">
                <a:solidFill>
                  <a:srgbClr val="000000"/>
                </a:solidFill>
                <a:latin typeface="+mj-lt"/>
                <a:ea typeface="+mj-ea"/>
                <a:cs typeface="+mj-cs"/>
                <a:sym typeface="Avenir Next"/>
              </a:defRPr>
            </a:pPr>
            <a:r>
              <a:rPr dirty="0"/>
              <a:t>Formulated, drafted and fought for passage of the </a:t>
            </a:r>
            <a:r>
              <a:rPr lang="en-US" dirty="0"/>
              <a:t>the Servicemen’s Readjustment Act of 1944.</a:t>
            </a:r>
            <a:endParaRPr dirty="0"/>
          </a:p>
          <a:p>
            <a:pPr algn="l">
              <a:spcBef>
                <a:spcPts val="1500"/>
              </a:spcBef>
              <a:defRPr sz="2400" cap="none">
                <a:solidFill>
                  <a:schemeClr val="accent1">
                    <a:hueOff val="47394"/>
                    <a:satOff val="-25753"/>
                    <a:lumOff val="-7544"/>
                  </a:schemeClr>
                </a:solidFill>
                <a:latin typeface="Avenir Next Demi Bold"/>
                <a:ea typeface="Avenir Next Demi Bold"/>
                <a:cs typeface="Avenir Next Demi Bold"/>
                <a:sym typeface="Avenir Next Demi Bold"/>
              </a:defRPr>
            </a:pPr>
            <a:r>
              <a:rPr dirty="0"/>
              <a:t>The GI Bill</a:t>
            </a:r>
          </a:p>
          <a:p>
            <a:pPr marL="1115785" lvl="1" indent="-353785">
              <a:spcBef>
                <a:spcPts val="300"/>
              </a:spcBef>
              <a:buClr>
                <a:schemeClr val="accent1">
                  <a:hueOff val="47394"/>
                  <a:satOff val="-25753"/>
                  <a:lumOff val="-7544"/>
                </a:schemeClr>
              </a:buClr>
              <a:buSzPct val="99000"/>
              <a:buChar char="‣"/>
              <a:defRPr sz="2400">
                <a:latin typeface="+mj-lt"/>
                <a:ea typeface="+mj-ea"/>
                <a:cs typeface="+mj-cs"/>
                <a:sym typeface="Avenir Next"/>
              </a:defRPr>
            </a:pPr>
            <a:r>
              <a:rPr dirty="0"/>
              <a:t>Educated millions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Triggered a half-century of economic prosperity</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Revolutionized higher education </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Made home ownership possible for average Americans</a:t>
            </a:r>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dirty="0"/>
              <a:t>Created the </a:t>
            </a:r>
            <a:r>
              <a:rPr lang="en-US" dirty="0"/>
              <a:t>American </a:t>
            </a:r>
            <a:r>
              <a:rPr dirty="0"/>
              <a:t>middle-class</a:t>
            </a:r>
            <a:endParaRPr lang="en-US" dirty="0"/>
          </a:p>
          <a:p>
            <a:pPr marL="1115785" lvl="1" indent="-353785">
              <a:spcBef>
                <a:spcPts val="1500"/>
              </a:spcBef>
              <a:buClr>
                <a:schemeClr val="accent1">
                  <a:hueOff val="47394"/>
                  <a:satOff val="-25753"/>
                  <a:lumOff val="-7544"/>
                </a:schemeClr>
              </a:buClr>
              <a:buSzPct val="99000"/>
              <a:buChar char="‣"/>
              <a:defRPr sz="2400">
                <a:latin typeface="+mj-lt"/>
                <a:ea typeface="+mj-ea"/>
                <a:cs typeface="+mj-cs"/>
                <a:sym typeface="Avenir Next"/>
              </a:defRPr>
            </a:pPr>
            <a:r>
              <a:rPr lang="en-US" dirty="0"/>
              <a:t>Allowed for an </a:t>
            </a:r>
            <a:br>
              <a:rPr lang="en-US" dirty="0"/>
            </a:br>
            <a:r>
              <a:rPr lang="en-US" dirty="0"/>
              <a:t>all-volunteer military</a:t>
            </a:r>
            <a:endParaRPr dirty="0"/>
          </a:p>
        </p:txBody>
      </p:sp>
      <p:sp>
        <p:nvSpPr>
          <p:cNvPr id="436" name="Shape 436"/>
          <p:cNvSpPr/>
          <p:nvPr/>
        </p:nvSpPr>
        <p:spPr>
          <a:xfrm>
            <a:off x="562259" y="582251"/>
            <a:ext cx="8631536" cy="558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ts val="4800"/>
              </a:lnSpc>
              <a:defRPr sz="2600">
                <a:solidFill>
                  <a:srgbClr val="53585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agent-orange-1024x693.jpg"/>
          <p:cNvPicPr>
            <a:picLocks noGrp="1" noChangeAspect="1"/>
          </p:cNvPicPr>
          <p:nvPr>
            <p:ph type="pic" idx="13"/>
          </p:nvPr>
        </p:nvPicPr>
        <p:blipFill>
          <a:blip r:embed="rId3"/>
          <a:srcRect l="4914" r="4914"/>
          <a:stretch>
            <a:fillRect/>
          </a:stretch>
        </p:blipFill>
        <p:spPr>
          <a:xfrm>
            <a:off x="-12700" y="-12949"/>
            <a:ext cx="13030200" cy="9779498"/>
          </a:xfrm>
          <a:prstGeom prst="rect">
            <a:avLst/>
          </a:prstGeom>
        </p:spPr>
      </p:pic>
      <p:sp>
        <p:nvSpPr>
          <p:cNvPr id="441" name="Shape 441"/>
          <p:cNvSpPr/>
          <p:nvPr/>
        </p:nvSpPr>
        <p:spPr>
          <a:xfrm>
            <a:off x="1046807" y="6599498"/>
            <a:ext cx="7985433" cy="2317898"/>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a:p>
        </p:txBody>
      </p:sp>
      <p:sp>
        <p:nvSpPr>
          <p:cNvPr id="442" name="Shape 442"/>
          <p:cNvSpPr>
            <a:spLocks noGrp="1"/>
          </p:cNvSpPr>
          <p:nvPr>
            <p:ph type="body" idx="14"/>
          </p:nvPr>
        </p:nvSpPr>
        <p:spPr>
          <a:xfrm>
            <a:off x="1237128" y="6531731"/>
            <a:ext cx="7663032" cy="2426305"/>
          </a:xfrm>
          <a:prstGeom prst="rect">
            <a:avLst/>
          </a:prstGeom>
        </p:spPr>
        <p:txBody>
          <a:bodyPr/>
          <a:lstStyle/>
          <a:p>
            <a:pPr algn="l">
              <a:spcBef>
                <a:spcPts val="1500"/>
              </a:spcBef>
              <a:defRPr sz="2600" b="1" cap="none">
                <a:solidFill>
                  <a:schemeClr val="accent1">
                    <a:hueOff val="47394"/>
                    <a:satOff val="-25753"/>
                    <a:lumOff val="-7544"/>
                  </a:schemeClr>
                </a:solidFill>
                <a:latin typeface="+mj-lt"/>
                <a:ea typeface="+mj-ea"/>
                <a:cs typeface="+mj-cs"/>
                <a:sym typeface="Avenir Next"/>
              </a:defRPr>
            </a:pPr>
            <a:r>
              <a:rPr lang="en-US" dirty="0"/>
              <a:t>SERVICE-CONNECTED CONDITIONS</a:t>
            </a:r>
            <a:endParaRPr dirty="0"/>
          </a:p>
          <a:p>
            <a:pPr algn="l">
              <a:spcBef>
                <a:spcPts val="600"/>
              </a:spcBef>
              <a:defRPr sz="2400" cap="none">
                <a:solidFill>
                  <a:srgbClr val="000000"/>
                </a:solidFill>
                <a:latin typeface="+mj-lt"/>
                <a:ea typeface="+mj-ea"/>
                <a:cs typeface="+mj-cs"/>
                <a:sym typeface="Avenir Next"/>
              </a:defRPr>
            </a:pPr>
            <a:r>
              <a:rPr dirty="0"/>
              <a:t>The </a:t>
            </a:r>
            <a:r>
              <a:rPr lang="en-US" dirty="0"/>
              <a:t>1983 </a:t>
            </a:r>
            <a:r>
              <a:rPr dirty="0"/>
              <a:t>American Legion-Columbia University Study </a:t>
            </a:r>
            <a:r>
              <a:rPr lang="en-US" dirty="0"/>
              <a:t>on </a:t>
            </a:r>
            <a:r>
              <a:rPr dirty="0"/>
              <a:t>the effects of Agent Orange exposure on Vietnam War veterans</a:t>
            </a:r>
            <a:r>
              <a:rPr lang="en-US" dirty="0"/>
              <a:t> was one of many ways the organization helped suffering veterans receive care and benefits</a:t>
            </a:r>
            <a:r>
              <a:rPr dirty="0"/>
              <a:t>.</a:t>
            </a:r>
          </a:p>
        </p:txBody>
      </p:sp>
      <p:sp>
        <p:nvSpPr>
          <p:cNvPr id="443" name="Shape 443"/>
          <p:cNvSpPr>
            <a:spLocks noGrp="1"/>
          </p:cNvSpPr>
          <p:nvPr>
            <p:ph type="body" idx="15"/>
          </p:nvPr>
        </p:nvSpPr>
        <p:spPr>
          <a:xfrm>
            <a:off x="995665" y="642727"/>
            <a:ext cx="8631536" cy="558801"/>
          </a:xfrm>
          <a:prstGeom prst="rect">
            <a:avLst/>
          </a:prstGeom>
          <a:effectLst>
            <a:outerShdw blurRad="63500" dist="25400" dir="5400000" rotWithShape="0">
              <a:srgbClr val="000000">
                <a:alpha val="39578"/>
              </a:srgbClr>
            </a:outerShdw>
          </a:effectLst>
        </p:spPr>
        <p:txBody>
          <a:bodyPr/>
          <a:lstStyle>
            <a:lvl1pPr algn="l">
              <a:lnSpc>
                <a:spcPts val="4800"/>
              </a:lnSpc>
              <a:defRPr sz="2600">
                <a:solidFill>
                  <a:srgbClr val="FFFFFF"/>
                </a:solidFill>
                <a:latin typeface="Avenir Next Demi Bold"/>
                <a:ea typeface="Avenir Next Demi Bold"/>
                <a:cs typeface="Avenir Next Demi Bold"/>
                <a:sym typeface="Avenir Next Demi Bold"/>
              </a:defRPr>
            </a:lvl1pPr>
          </a:lstStyle>
          <a:p>
            <a:r>
              <a:t>OUR HISTORY</a:t>
            </a:r>
          </a:p>
        </p:txBody>
      </p:sp>
    </p:spTree>
  </p:cSld>
  <p:clrMapOvr>
    <a:masterClrMapping/>
  </p:clrMapOvr>
  <mc:AlternateContent xmlns:mc="http://schemas.openxmlformats.org/markup-compatibility/2006" xmlns:p14="http://schemas.microsoft.com/office/powerpoint/2010/main">
    <mc:Choice Requires="p14">
      <p:transition spd="slow" p14:dur="1400">
        <p:fade/>
      </p:transition>
    </mc:Choice>
    <mc:Fallback xmlns="">
      <p:transition xmlns:p14="http://schemas.microsoft.com/office/powerpoint/2010/mai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FFFFFF"/>
      </a:dk1>
      <a:lt1>
        <a:srgbClr val="A4A4A4"/>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a:ea typeface="Avenir Next"/>
        <a:cs typeface="Avenir N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A4A4A4"/>
            </a:solidFill>
            <a:effectLst/>
            <a:uFillTx/>
            <a:latin typeface="+mj-lt"/>
            <a:ea typeface="+mj-ea"/>
            <a:cs typeface="+mj-cs"/>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81</TotalTime>
  <Words>2417</Words>
  <Application>Microsoft Office PowerPoint</Application>
  <PresentationFormat>Custom</PresentationFormat>
  <Paragraphs>158</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Avenir Light</vt:lpstr>
      <vt:lpstr>Avenir Next</vt:lpstr>
      <vt:lpstr>Avenir Next Demi Bold</vt:lpstr>
      <vt:lpstr>Avenir Next Medium</vt:lpstr>
      <vt:lpstr>Avenir Next Ultra Light</vt:lpstr>
      <vt:lpstr>Gill Sans</vt:lpstr>
      <vt:lpstr>Lucida Grande</vt:lpstr>
      <vt:lpstr>Trajan Pro</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Allen Lawrence</cp:lastModifiedBy>
  <cp:revision>9</cp:revision>
  <dcterms:modified xsi:type="dcterms:W3CDTF">2019-10-17T19:13:32Z</dcterms:modified>
</cp:coreProperties>
</file>