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2" r:id="rId3"/>
    <p:sldId id="313" r:id="rId4"/>
    <p:sldId id="297" r:id="rId5"/>
    <p:sldId id="319" r:id="rId6"/>
    <p:sldId id="320" r:id="rId7"/>
    <p:sldId id="318" r:id="rId8"/>
    <p:sldId id="291" r:id="rId9"/>
    <p:sldId id="288"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559D"/>
    <a:srgbClr val="F7BB17"/>
    <a:srgbClr val="4B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696970-9099-4EB7-AB27-B6CB104A935A}"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2322066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696970-9099-4EB7-AB27-B6CB104A935A}"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362273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696970-9099-4EB7-AB27-B6CB104A935A}"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1159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696970-9099-4EB7-AB27-B6CB104A935A}"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323449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696970-9099-4EB7-AB27-B6CB104A935A}" type="datetimeFigureOut">
              <a:rPr lang="en-US" smtClean="0"/>
              <a:t>3/31/2023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14778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696970-9099-4EB7-AB27-B6CB104A935A}" type="datetimeFigureOut">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1679370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696970-9099-4EB7-AB27-B6CB104A935A}" type="datetimeFigureOut">
              <a:rPr lang="en-US" smtClean="0"/>
              <a:t>3/31/2023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284089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696970-9099-4EB7-AB27-B6CB104A935A}" type="datetimeFigureOut">
              <a:rPr lang="en-US" smtClean="0"/>
              <a:t>3/31/2023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76273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96970-9099-4EB7-AB27-B6CB104A935A}" type="datetimeFigureOut">
              <a:rPr lang="en-US" smtClean="0"/>
              <a:t>3/31/2023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354475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696970-9099-4EB7-AB27-B6CB104A935A}" type="datetimeFigureOut">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1100690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696970-9099-4EB7-AB27-B6CB104A935A}" type="datetimeFigureOut">
              <a:rPr lang="en-US" smtClean="0"/>
              <a:t>3/31/2023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6D2C7-286B-40E3-AD89-CF2C91E18E9A}" type="slidenum">
              <a:rPr lang="en-US" smtClean="0"/>
              <a:t>‹#›</a:t>
            </a:fld>
            <a:endParaRPr lang="en-US"/>
          </a:p>
        </p:txBody>
      </p:sp>
    </p:spTree>
    <p:extLst>
      <p:ext uri="{BB962C8B-B14F-4D97-AF65-F5344CB8AC3E}">
        <p14:creationId xmlns:p14="http://schemas.microsoft.com/office/powerpoint/2010/main" val="1620083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96970-9099-4EB7-AB27-B6CB104A935A}" type="datetimeFigureOut">
              <a:rPr lang="en-US" smtClean="0"/>
              <a:t>3/31/2023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6D2C7-286B-40E3-AD89-CF2C91E18E9A}" type="slidenum">
              <a:rPr lang="en-US" smtClean="0"/>
              <a:t>‹#›</a:t>
            </a:fld>
            <a:endParaRPr lang="en-US"/>
          </a:p>
        </p:txBody>
      </p:sp>
    </p:spTree>
    <p:extLst>
      <p:ext uri="{BB962C8B-B14F-4D97-AF65-F5344CB8AC3E}">
        <p14:creationId xmlns:p14="http://schemas.microsoft.com/office/powerpoint/2010/main" val="2400734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VA.gov/health-care/apply/application/introduction."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7FED8C-24F3-4CE1-9DF5-E740B5D44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descr="Text&#10;&#10;Description automatically generated with medium confidence">
            <a:extLst>
              <a:ext uri="{FF2B5EF4-FFF2-40B4-BE49-F238E27FC236}">
                <a16:creationId xmlns:a16="http://schemas.microsoft.com/office/drawing/2014/main" id="{D73019CB-67D9-42B4-A3AC-8AB0CF445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305" y="4590477"/>
            <a:ext cx="7771390" cy="1690820"/>
          </a:xfrm>
          <a:prstGeom prst="rect">
            <a:avLst/>
          </a:prstGeom>
        </p:spPr>
      </p:pic>
      <p:sp>
        <p:nvSpPr>
          <p:cNvPr id="9" name="Rectangle 4">
            <a:extLst>
              <a:ext uri="{FF2B5EF4-FFF2-40B4-BE49-F238E27FC236}">
                <a16:creationId xmlns:a16="http://schemas.microsoft.com/office/drawing/2014/main" id="{9F09B703-C13D-485D-9240-66C487900B43}"/>
              </a:ext>
            </a:extLst>
          </p:cNvPr>
          <p:cNvSpPr>
            <a:spLocks noChangeArrowheads="1"/>
          </p:cNvSpPr>
          <p:nvPr/>
        </p:nvSpPr>
        <p:spPr bwMode="auto">
          <a:xfrm>
            <a:off x="1747748" y="540913"/>
            <a:ext cx="869650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eaLnBrk="1" hangingPunct="1">
              <a:spcBef>
                <a:spcPct val="0"/>
              </a:spcBef>
              <a:buClrTx/>
              <a:buFontTx/>
              <a:buNone/>
            </a:pPr>
            <a:r>
              <a:rPr lang="en-US" altLang="en-US" sz="5400" b="1" dirty="0">
                <a:solidFill>
                  <a:schemeClr val="bg1"/>
                </a:solidFill>
                <a:latin typeface="Playfair Display Black" pitchFamily="2" charset="0"/>
                <a:cs typeface="Tahoma" panose="020B0604030504040204" pitchFamily="34" charset="0"/>
              </a:rPr>
              <a:t>How to Obtain a Home Health Aide with </a:t>
            </a:r>
          </a:p>
          <a:p>
            <a:pPr algn="ctr" eaLnBrk="1" hangingPunct="1">
              <a:spcBef>
                <a:spcPct val="0"/>
              </a:spcBef>
              <a:buClrTx/>
              <a:buFontTx/>
              <a:buNone/>
            </a:pPr>
            <a:r>
              <a:rPr lang="en-US" altLang="en-US" sz="5400" b="1" dirty="0">
                <a:solidFill>
                  <a:schemeClr val="bg1"/>
                </a:solidFill>
                <a:latin typeface="Playfair Display Black" pitchFamily="2" charset="0"/>
                <a:cs typeface="Tahoma" panose="020B0604030504040204" pitchFamily="34" charset="0"/>
              </a:rPr>
              <a:t>VA Health Benefits</a:t>
            </a:r>
          </a:p>
        </p:txBody>
      </p:sp>
      <p:sp>
        <p:nvSpPr>
          <p:cNvPr id="11" name="TextBox 10">
            <a:extLst>
              <a:ext uri="{FF2B5EF4-FFF2-40B4-BE49-F238E27FC236}">
                <a16:creationId xmlns:a16="http://schemas.microsoft.com/office/drawing/2014/main" id="{8B990CBC-C828-4A84-951F-49AEC7EB02ED}"/>
              </a:ext>
            </a:extLst>
          </p:cNvPr>
          <p:cNvSpPr txBox="1"/>
          <p:nvPr/>
        </p:nvSpPr>
        <p:spPr>
          <a:xfrm>
            <a:off x="3048505" y="3136612"/>
            <a:ext cx="6094990" cy="584775"/>
          </a:xfrm>
          <a:prstGeom prst="rect">
            <a:avLst/>
          </a:prstGeom>
          <a:noFill/>
        </p:spPr>
        <p:txBody>
          <a:bodyPr wrap="square">
            <a:spAutoFit/>
          </a:bodyPr>
          <a:lstStyle/>
          <a:p>
            <a:pPr algn="ctr" eaLnBrk="1" hangingPunct="1">
              <a:spcBef>
                <a:spcPct val="0"/>
              </a:spcBef>
              <a:buClrTx/>
              <a:buFontTx/>
              <a:buNone/>
            </a:pPr>
            <a:r>
              <a:rPr lang="en-US" altLang="en-US" sz="3200" b="1" dirty="0">
                <a:solidFill>
                  <a:srgbClr val="F7BB17"/>
                </a:solidFill>
                <a:latin typeface="Playfair Display Black" pitchFamily="2" charset="0"/>
                <a:cs typeface="Tahoma" panose="020B0604030504040204" pitchFamily="34" charset="0"/>
              </a:rPr>
              <a:t>Honored To Help Our Heroes!</a:t>
            </a:r>
            <a:endParaRPr lang="en-US" altLang="en-US" sz="1600" b="1" baseline="66000" dirty="0">
              <a:solidFill>
                <a:srgbClr val="F7BB17"/>
              </a:solidFill>
              <a:latin typeface="Playfair Display Black" pitchFamily="2" charset="0"/>
              <a:cs typeface="Tahoma" panose="020B0604030504040204" pitchFamily="34" charset="0"/>
            </a:endParaRPr>
          </a:p>
        </p:txBody>
      </p:sp>
    </p:spTree>
    <p:extLst>
      <p:ext uri="{BB962C8B-B14F-4D97-AF65-F5344CB8AC3E}">
        <p14:creationId xmlns:p14="http://schemas.microsoft.com/office/powerpoint/2010/main" val="2380846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7FED8C-24F3-4CE1-9DF5-E740B5D44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descr="Text&#10;&#10;Description automatically generated with medium confidence">
            <a:extLst>
              <a:ext uri="{FF2B5EF4-FFF2-40B4-BE49-F238E27FC236}">
                <a16:creationId xmlns:a16="http://schemas.microsoft.com/office/drawing/2014/main" id="{D73019CB-67D9-42B4-A3AC-8AB0CF445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5152811"/>
            <a:ext cx="5659077" cy="1231244"/>
          </a:xfrm>
          <a:prstGeom prst="rect">
            <a:avLst/>
          </a:prstGeom>
        </p:spPr>
      </p:pic>
      <p:sp>
        <p:nvSpPr>
          <p:cNvPr id="9" name="Rectangle 4">
            <a:extLst>
              <a:ext uri="{FF2B5EF4-FFF2-40B4-BE49-F238E27FC236}">
                <a16:creationId xmlns:a16="http://schemas.microsoft.com/office/drawing/2014/main" id="{9F09B703-C13D-485D-9240-66C487900B43}"/>
              </a:ext>
            </a:extLst>
          </p:cNvPr>
          <p:cNvSpPr>
            <a:spLocks noChangeArrowheads="1"/>
          </p:cNvSpPr>
          <p:nvPr/>
        </p:nvSpPr>
        <p:spPr bwMode="auto">
          <a:xfrm>
            <a:off x="1747748" y="540913"/>
            <a:ext cx="86965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eaLnBrk="1" hangingPunct="1">
              <a:spcBef>
                <a:spcPct val="0"/>
              </a:spcBef>
              <a:buClrTx/>
              <a:buFontTx/>
              <a:buNone/>
            </a:pPr>
            <a:r>
              <a:rPr lang="en-US" altLang="en-US" sz="5400" b="1" dirty="0">
                <a:solidFill>
                  <a:schemeClr val="bg1"/>
                </a:solidFill>
                <a:latin typeface="Playfair Display Black" pitchFamily="2" charset="0"/>
                <a:cs typeface="Tahoma" panose="020B0604030504040204" pitchFamily="34" charset="0"/>
              </a:rPr>
              <a:t>Who We Are</a:t>
            </a:r>
          </a:p>
        </p:txBody>
      </p:sp>
      <p:pic>
        <p:nvPicPr>
          <p:cNvPr id="3" name="Picture 2" descr="A picture containing person, person, indoor, suit&#10;&#10;Description automatically generated">
            <a:extLst>
              <a:ext uri="{FF2B5EF4-FFF2-40B4-BE49-F238E27FC236}">
                <a16:creationId xmlns:a16="http://schemas.microsoft.com/office/drawing/2014/main" id="{70AB78F7-9D6B-A9E9-B173-CBDC50A58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415" y="1638532"/>
            <a:ext cx="2115128" cy="2671247"/>
          </a:xfrm>
          <a:prstGeom prst="rect">
            <a:avLst/>
          </a:prstGeom>
        </p:spPr>
      </p:pic>
      <p:pic>
        <p:nvPicPr>
          <p:cNvPr id="6" name="Picture 5" descr="A person in a military uniform&#10;&#10;Description automatically generated with medium confidence">
            <a:extLst>
              <a:ext uri="{FF2B5EF4-FFF2-40B4-BE49-F238E27FC236}">
                <a16:creationId xmlns:a16="http://schemas.microsoft.com/office/drawing/2014/main" id="{8179B889-38F0-9240-22B5-44A600606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570" y="1645924"/>
            <a:ext cx="1986161" cy="2663855"/>
          </a:xfrm>
          <a:prstGeom prst="rect">
            <a:avLst/>
          </a:prstGeom>
        </p:spPr>
      </p:pic>
      <p:sp>
        <p:nvSpPr>
          <p:cNvPr id="7" name="TextBox 6">
            <a:extLst>
              <a:ext uri="{FF2B5EF4-FFF2-40B4-BE49-F238E27FC236}">
                <a16:creationId xmlns:a16="http://schemas.microsoft.com/office/drawing/2014/main" id="{AF7536BB-4684-9C3E-C730-9ED14802872E}"/>
              </a:ext>
            </a:extLst>
          </p:cNvPr>
          <p:cNvSpPr txBox="1"/>
          <p:nvPr/>
        </p:nvSpPr>
        <p:spPr>
          <a:xfrm>
            <a:off x="1646148" y="4546629"/>
            <a:ext cx="3871573" cy="369332"/>
          </a:xfrm>
          <a:prstGeom prst="rect">
            <a:avLst/>
          </a:prstGeom>
          <a:noFill/>
        </p:spPr>
        <p:txBody>
          <a:bodyPr wrap="none" rtlCol="0">
            <a:spAutoFit/>
          </a:bodyPr>
          <a:lstStyle/>
          <a:p>
            <a:r>
              <a:rPr lang="en-US" dirty="0">
                <a:solidFill>
                  <a:schemeClr val="bg1"/>
                </a:solidFill>
                <a:latin typeface="Playfair Display Black" panose="00000A00000000000000" pitchFamily="2" charset="0"/>
              </a:rPr>
              <a:t>LCDR Yvonne Mercadel, USN (ret)</a:t>
            </a:r>
          </a:p>
        </p:txBody>
      </p:sp>
      <p:sp>
        <p:nvSpPr>
          <p:cNvPr id="8" name="TextBox 7">
            <a:extLst>
              <a:ext uri="{FF2B5EF4-FFF2-40B4-BE49-F238E27FC236}">
                <a16:creationId xmlns:a16="http://schemas.microsoft.com/office/drawing/2014/main" id="{F4928686-EA46-FF0C-6991-8DDEE5F271B4}"/>
              </a:ext>
            </a:extLst>
          </p:cNvPr>
          <p:cNvSpPr txBox="1"/>
          <p:nvPr/>
        </p:nvSpPr>
        <p:spPr>
          <a:xfrm>
            <a:off x="6822748" y="4546629"/>
            <a:ext cx="3621504" cy="369332"/>
          </a:xfrm>
          <a:prstGeom prst="rect">
            <a:avLst/>
          </a:prstGeom>
          <a:noFill/>
        </p:spPr>
        <p:txBody>
          <a:bodyPr wrap="none" rtlCol="0">
            <a:spAutoFit/>
          </a:bodyPr>
          <a:lstStyle/>
          <a:p>
            <a:r>
              <a:rPr lang="en-US" dirty="0">
                <a:solidFill>
                  <a:schemeClr val="bg1"/>
                </a:solidFill>
                <a:latin typeface="Playfair Display Black" panose="00000A00000000000000" pitchFamily="2" charset="0"/>
              </a:rPr>
              <a:t>LCDR Mike Mercadel, USN (ret)</a:t>
            </a:r>
          </a:p>
        </p:txBody>
      </p:sp>
      <p:pic>
        <p:nvPicPr>
          <p:cNvPr id="12" name="Picture 11" descr="Two people in uniform&#10;&#10;Description automatically generated with medium confidence">
            <a:extLst>
              <a:ext uri="{FF2B5EF4-FFF2-40B4-BE49-F238E27FC236}">
                <a16:creationId xmlns:a16="http://schemas.microsoft.com/office/drawing/2014/main" id="{972772EA-B167-3942-D303-FE087C183C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8895" y="1638532"/>
            <a:ext cx="1895911" cy="2671247"/>
          </a:xfrm>
          <a:prstGeom prst="rect">
            <a:avLst/>
          </a:prstGeom>
        </p:spPr>
      </p:pic>
    </p:spTree>
    <p:extLst>
      <p:ext uri="{BB962C8B-B14F-4D97-AF65-F5344CB8AC3E}">
        <p14:creationId xmlns:p14="http://schemas.microsoft.com/office/powerpoint/2010/main" val="110249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7FED8C-24F3-4CE1-9DF5-E740B5D44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4">
            <a:extLst>
              <a:ext uri="{FF2B5EF4-FFF2-40B4-BE49-F238E27FC236}">
                <a16:creationId xmlns:a16="http://schemas.microsoft.com/office/drawing/2014/main" id="{9F09B703-C13D-485D-9240-66C487900B43}"/>
              </a:ext>
            </a:extLst>
          </p:cNvPr>
          <p:cNvSpPr>
            <a:spLocks noChangeArrowheads="1"/>
          </p:cNvSpPr>
          <p:nvPr/>
        </p:nvSpPr>
        <p:spPr bwMode="auto">
          <a:xfrm>
            <a:off x="1747748" y="540913"/>
            <a:ext cx="86965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eaLnBrk="1" hangingPunct="1">
              <a:spcBef>
                <a:spcPct val="0"/>
              </a:spcBef>
              <a:buClrTx/>
              <a:buFontTx/>
              <a:buNone/>
            </a:pPr>
            <a:r>
              <a:rPr lang="en-US" altLang="en-US" sz="5400" b="1">
                <a:solidFill>
                  <a:schemeClr val="bg1"/>
                </a:solidFill>
                <a:latin typeface="Playfair Display Black" pitchFamily="2" charset="0"/>
                <a:cs typeface="Tahoma" panose="020B0604030504040204" pitchFamily="34" charset="0"/>
              </a:rPr>
              <a:t>A Little About Us</a:t>
            </a:r>
            <a:endParaRPr lang="en-US" altLang="en-US" sz="5400" b="1" dirty="0">
              <a:solidFill>
                <a:schemeClr val="bg1"/>
              </a:solidFill>
              <a:latin typeface="Playfair Display Black" pitchFamily="2" charset="0"/>
              <a:cs typeface="Tahoma" panose="020B0604030504040204" pitchFamily="34" charset="0"/>
            </a:endParaRPr>
          </a:p>
        </p:txBody>
      </p:sp>
      <p:pic>
        <p:nvPicPr>
          <p:cNvPr id="2" name="Picture 1">
            <a:extLst>
              <a:ext uri="{FF2B5EF4-FFF2-40B4-BE49-F238E27FC236}">
                <a16:creationId xmlns:a16="http://schemas.microsoft.com/office/drawing/2014/main" id="{75B00359-F646-F68C-6D49-280D9D92BD39}"/>
              </a:ext>
            </a:extLst>
          </p:cNvPr>
          <p:cNvPicPr>
            <a:picLocks noChangeAspect="1"/>
          </p:cNvPicPr>
          <p:nvPr/>
        </p:nvPicPr>
        <p:blipFill>
          <a:blip r:embed="rId3"/>
          <a:stretch>
            <a:fillRect/>
          </a:stretch>
        </p:blipFill>
        <p:spPr>
          <a:xfrm>
            <a:off x="684380" y="1877517"/>
            <a:ext cx="396275" cy="408468"/>
          </a:xfrm>
          <a:prstGeom prst="rect">
            <a:avLst/>
          </a:prstGeom>
        </p:spPr>
      </p:pic>
      <p:pic>
        <p:nvPicPr>
          <p:cNvPr id="4" name="Picture 3">
            <a:extLst>
              <a:ext uri="{FF2B5EF4-FFF2-40B4-BE49-F238E27FC236}">
                <a16:creationId xmlns:a16="http://schemas.microsoft.com/office/drawing/2014/main" id="{C1986B48-54C0-C17D-7782-A80AF868DC50}"/>
              </a:ext>
            </a:extLst>
          </p:cNvPr>
          <p:cNvPicPr>
            <a:picLocks noChangeAspect="1"/>
          </p:cNvPicPr>
          <p:nvPr/>
        </p:nvPicPr>
        <p:blipFill>
          <a:blip r:embed="rId3"/>
          <a:stretch>
            <a:fillRect/>
          </a:stretch>
        </p:blipFill>
        <p:spPr>
          <a:xfrm>
            <a:off x="684380" y="2416957"/>
            <a:ext cx="396275" cy="408468"/>
          </a:xfrm>
          <a:prstGeom prst="rect">
            <a:avLst/>
          </a:prstGeom>
        </p:spPr>
      </p:pic>
      <p:sp>
        <p:nvSpPr>
          <p:cNvPr id="7" name="TextBox 6">
            <a:extLst>
              <a:ext uri="{FF2B5EF4-FFF2-40B4-BE49-F238E27FC236}">
                <a16:creationId xmlns:a16="http://schemas.microsoft.com/office/drawing/2014/main" id="{F7220105-EF24-60FD-11AF-F8B066F59647}"/>
              </a:ext>
            </a:extLst>
          </p:cNvPr>
          <p:cNvSpPr txBox="1"/>
          <p:nvPr/>
        </p:nvSpPr>
        <p:spPr>
          <a:xfrm>
            <a:off x="1357745" y="186708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62C0FEE5-3552-A071-0E96-426FCBDC47CF}"/>
              </a:ext>
            </a:extLst>
          </p:cNvPr>
          <p:cNvSpPr txBox="1"/>
          <p:nvPr/>
        </p:nvSpPr>
        <p:spPr>
          <a:xfrm>
            <a:off x="1265379" y="1847515"/>
            <a:ext cx="7346883" cy="369332"/>
          </a:xfrm>
          <a:prstGeom prst="rect">
            <a:avLst/>
          </a:prstGeom>
          <a:noFill/>
        </p:spPr>
        <p:txBody>
          <a:bodyPr wrap="none" rtlCol="0">
            <a:spAutoFit/>
          </a:bodyPr>
          <a:lstStyle/>
          <a:p>
            <a:r>
              <a:rPr lang="en-US" dirty="0">
                <a:solidFill>
                  <a:schemeClr val="bg1"/>
                </a:solidFill>
                <a:latin typeface="Playfair Display Black" panose="00000A00000000000000" pitchFamily="2" charset="0"/>
              </a:rPr>
              <a:t>Years of Service:  Mike – 30 (1988-2018) / Yvonne – 20 (2001-2021)</a:t>
            </a:r>
          </a:p>
        </p:txBody>
      </p:sp>
      <p:sp>
        <p:nvSpPr>
          <p:cNvPr id="11" name="TextBox 10">
            <a:extLst>
              <a:ext uri="{FF2B5EF4-FFF2-40B4-BE49-F238E27FC236}">
                <a16:creationId xmlns:a16="http://schemas.microsoft.com/office/drawing/2014/main" id="{DE9F466A-97B0-72D8-F208-BC6924851F03}"/>
              </a:ext>
            </a:extLst>
          </p:cNvPr>
          <p:cNvSpPr txBox="1"/>
          <p:nvPr/>
        </p:nvSpPr>
        <p:spPr>
          <a:xfrm>
            <a:off x="1314615" y="2373988"/>
            <a:ext cx="10742043" cy="1200329"/>
          </a:xfrm>
          <a:prstGeom prst="rect">
            <a:avLst/>
          </a:prstGeom>
          <a:noFill/>
        </p:spPr>
        <p:txBody>
          <a:bodyPr wrap="none" rtlCol="0">
            <a:spAutoFit/>
          </a:bodyPr>
          <a:lstStyle/>
          <a:p>
            <a:r>
              <a:rPr lang="en-US" dirty="0">
                <a:solidFill>
                  <a:schemeClr val="bg1"/>
                </a:solidFill>
                <a:latin typeface="Playfair Display Black" panose="00000A00000000000000" pitchFamily="2" charset="0"/>
              </a:rPr>
              <a:t>Mike’s Background: Enlisted as Air Traffic Controller. Advanced from E-2 to E-7 in first 16 years,</a:t>
            </a:r>
          </a:p>
          <a:p>
            <a:r>
              <a:rPr lang="en-US" dirty="0">
                <a:solidFill>
                  <a:schemeClr val="bg1"/>
                </a:solidFill>
                <a:latin typeface="Playfair Display Black" panose="00000A00000000000000" pitchFamily="2" charset="0"/>
              </a:rPr>
              <a:t>then was selected for the Limited Duty Officer program as an Air Traffic Control Officer and </a:t>
            </a:r>
          </a:p>
          <a:p>
            <a:r>
              <a:rPr lang="en-US" dirty="0">
                <a:solidFill>
                  <a:schemeClr val="bg1"/>
                </a:solidFill>
                <a:latin typeface="Playfair Display Black" panose="00000A00000000000000" pitchFamily="2" charset="0"/>
              </a:rPr>
              <a:t>advanced from O-1E to O-4 in the next 14 years. Served on 3 aircraft carriers, 1 amphibius ship,</a:t>
            </a:r>
          </a:p>
          <a:p>
            <a:r>
              <a:rPr lang="en-US" dirty="0">
                <a:solidFill>
                  <a:schemeClr val="bg1"/>
                </a:solidFill>
                <a:latin typeface="Playfair Display Black" panose="00000A00000000000000" pitchFamily="2" charset="0"/>
              </a:rPr>
              <a:t>and multiple Navy airfields.</a:t>
            </a:r>
          </a:p>
        </p:txBody>
      </p:sp>
      <p:pic>
        <p:nvPicPr>
          <p:cNvPr id="12" name="Picture 11">
            <a:extLst>
              <a:ext uri="{FF2B5EF4-FFF2-40B4-BE49-F238E27FC236}">
                <a16:creationId xmlns:a16="http://schemas.microsoft.com/office/drawing/2014/main" id="{64D4DE56-A2D8-8F8E-364A-DDAF955AAA4B}"/>
              </a:ext>
            </a:extLst>
          </p:cNvPr>
          <p:cNvPicPr>
            <a:picLocks noChangeAspect="1"/>
          </p:cNvPicPr>
          <p:nvPr/>
        </p:nvPicPr>
        <p:blipFill>
          <a:blip r:embed="rId4"/>
          <a:stretch>
            <a:fillRect/>
          </a:stretch>
        </p:blipFill>
        <p:spPr>
          <a:xfrm>
            <a:off x="684381" y="3773333"/>
            <a:ext cx="396274" cy="408467"/>
          </a:xfrm>
          <a:prstGeom prst="rect">
            <a:avLst/>
          </a:prstGeom>
        </p:spPr>
      </p:pic>
      <p:sp>
        <p:nvSpPr>
          <p:cNvPr id="13" name="TextBox 12">
            <a:extLst>
              <a:ext uri="{FF2B5EF4-FFF2-40B4-BE49-F238E27FC236}">
                <a16:creationId xmlns:a16="http://schemas.microsoft.com/office/drawing/2014/main" id="{59B0CC60-FEC8-BF56-CF25-7238C6792493}"/>
              </a:ext>
            </a:extLst>
          </p:cNvPr>
          <p:cNvSpPr txBox="1"/>
          <p:nvPr/>
        </p:nvSpPr>
        <p:spPr>
          <a:xfrm>
            <a:off x="1314615" y="3707352"/>
            <a:ext cx="10184198" cy="1200329"/>
          </a:xfrm>
          <a:prstGeom prst="rect">
            <a:avLst/>
          </a:prstGeom>
          <a:noFill/>
        </p:spPr>
        <p:txBody>
          <a:bodyPr wrap="none" rtlCol="0">
            <a:spAutoFit/>
          </a:bodyPr>
          <a:lstStyle/>
          <a:p>
            <a:r>
              <a:rPr lang="en-US" dirty="0">
                <a:solidFill>
                  <a:schemeClr val="bg1"/>
                </a:solidFill>
                <a:latin typeface="Playfair Display Black" panose="00000A00000000000000" pitchFamily="2" charset="0"/>
              </a:rPr>
              <a:t>Yvonne’s Background: Grew up in Socorro, graduated from UTEP, received her commission</a:t>
            </a:r>
          </a:p>
          <a:p>
            <a:r>
              <a:rPr lang="en-US" dirty="0">
                <a:solidFill>
                  <a:schemeClr val="bg1"/>
                </a:solidFill>
                <a:latin typeface="Playfair Display Black" panose="00000A00000000000000" pitchFamily="2" charset="0"/>
              </a:rPr>
              <a:t> through Officer Candidate School in 2001 as a Surface Warfare Officer and advanced from</a:t>
            </a:r>
          </a:p>
          <a:p>
            <a:r>
              <a:rPr lang="en-US" dirty="0">
                <a:solidFill>
                  <a:schemeClr val="bg1"/>
                </a:solidFill>
                <a:latin typeface="Playfair Display Black" panose="00000A00000000000000" pitchFamily="2" charset="0"/>
              </a:rPr>
              <a:t>O-1 to O-4.  Served on 4 amphibious ships, 1 guided missile destroyer, 8 sea deployments and</a:t>
            </a:r>
          </a:p>
          <a:p>
            <a:r>
              <a:rPr lang="en-US" dirty="0">
                <a:solidFill>
                  <a:schemeClr val="bg1"/>
                </a:solidFill>
                <a:latin typeface="Playfair Display Black" panose="00000A00000000000000" pitchFamily="2" charset="0"/>
              </a:rPr>
              <a:t>1 tour in Baghdad, Iraq.</a:t>
            </a:r>
          </a:p>
        </p:txBody>
      </p:sp>
    </p:spTree>
    <p:extLst>
      <p:ext uri="{BB962C8B-B14F-4D97-AF65-F5344CB8AC3E}">
        <p14:creationId xmlns:p14="http://schemas.microsoft.com/office/powerpoint/2010/main" val="424902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now&#10;&#10;Description automatically generated">
            <a:extLst>
              <a:ext uri="{FF2B5EF4-FFF2-40B4-BE49-F238E27FC236}">
                <a16:creationId xmlns:a16="http://schemas.microsoft.com/office/drawing/2014/main" id="{62813508-3FF2-4A99-BD4C-4BEA10D95A3D}"/>
              </a:ext>
            </a:extLst>
          </p:cNvPr>
          <p:cNvPicPr>
            <a:picLocks noChangeAspect="1"/>
          </p:cNvPicPr>
          <p:nvPr/>
        </p:nvPicPr>
        <p:blipFill rotWithShape="1">
          <a:blip r:embed="rId2">
            <a:extLst>
              <a:ext uri="{28A0092B-C50C-407E-A947-70E740481C1C}">
                <a14:useLocalDpi xmlns:a14="http://schemas.microsoft.com/office/drawing/2010/main" val="0"/>
              </a:ext>
            </a:extLst>
          </a:blip>
          <a:srcRect l="297" t="36615" r="297" b="45057"/>
          <a:stretch/>
        </p:blipFill>
        <p:spPr>
          <a:xfrm>
            <a:off x="0" y="-25167"/>
            <a:ext cx="12192000" cy="2256936"/>
          </a:xfrm>
          <a:prstGeom prst="rect">
            <a:avLst/>
          </a:prstGeom>
        </p:spPr>
      </p:pic>
      <p:sp>
        <p:nvSpPr>
          <p:cNvPr id="16" name="Rectangle 4">
            <a:extLst>
              <a:ext uri="{FF2B5EF4-FFF2-40B4-BE49-F238E27FC236}">
                <a16:creationId xmlns:a16="http://schemas.microsoft.com/office/drawing/2014/main" id="{0AEA6921-B9F7-402E-B3FB-3B91AC41838D}"/>
              </a:ext>
            </a:extLst>
          </p:cNvPr>
          <p:cNvSpPr>
            <a:spLocks noChangeArrowheads="1"/>
          </p:cNvSpPr>
          <p:nvPr/>
        </p:nvSpPr>
        <p:spPr bwMode="auto">
          <a:xfrm>
            <a:off x="628873" y="361548"/>
            <a:ext cx="1077914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eaLnBrk="1" hangingPunct="1">
              <a:spcBef>
                <a:spcPct val="0"/>
              </a:spcBef>
              <a:buClrTx/>
              <a:buFontTx/>
              <a:buNone/>
            </a:pPr>
            <a:r>
              <a:rPr lang="en-US" altLang="en-US" sz="5400" b="1" dirty="0">
                <a:solidFill>
                  <a:schemeClr val="bg1"/>
                </a:solidFill>
                <a:latin typeface="Playfair Display Black" pitchFamily="2" charset="0"/>
                <a:cs typeface="Tahoma" panose="020B0604030504040204" pitchFamily="34" charset="0"/>
              </a:rPr>
              <a:t>Homemaker/Home Health Aide Care</a:t>
            </a:r>
            <a:endParaRPr lang="en-US" altLang="en-US" b="1" baseline="66000" dirty="0">
              <a:solidFill>
                <a:schemeClr val="bg1"/>
              </a:solidFill>
              <a:latin typeface="Playfair Display Black" pitchFamily="2" charset="0"/>
              <a:cs typeface="Tahoma" panose="020B0604030504040204" pitchFamily="34" charset="0"/>
            </a:endParaRPr>
          </a:p>
        </p:txBody>
      </p:sp>
      <p:sp>
        <p:nvSpPr>
          <p:cNvPr id="22" name="Rectangle 4">
            <a:extLst>
              <a:ext uri="{FF2B5EF4-FFF2-40B4-BE49-F238E27FC236}">
                <a16:creationId xmlns:a16="http://schemas.microsoft.com/office/drawing/2014/main" id="{DE6E5688-6B36-4A1F-BE72-6571CC74E486}"/>
              </a:ext>
            </a:extLst>
          </p:cNvPr>
          <p:cNvSpPr>
            <a:spLocks noChangeArrowheads="1"/>
          </p:cNvSpPr>
          <p:nvPr/>
        </p:nvSpPr>
        <p:spPr bwMode="auto">
          <a:xfrm>
            <a:off x="1200123" y="2406878"/>
            <a:ext cx="10207896" cy="3323987"/>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eaLnBrk="1" hangingPunct="1">
              <a:spcBef>
                <a:spcPct val="0"/>
              </a:spcBef>
              <a:buNone/>
            </a:pPr>
            <a:r>
              <a:rPr lang="en-US" altLang="en-US" sz="2800" b="1" dirty="0">
                <a:solidFill>
                  <a:srgbClr val="FFC000"/>
                </a:solidFill>
                <a:latin typeface="Playfair Display" panose="00000500000000000000" pitchFamily="2" charset="0"/>
                <a:cs typeface="Tahoma" panose="020B0604030504040204" pitchFamily="34" charset="0"/>
              </a:rPr>
              <a:t>What is Homemaker/Home Health Aide Care?</a:t>
            </a:r>
          </a:p>
          <a:p>
            <a:pPr eaLnBrk="1" hangingPunct="1">
              <a:spcBef>
                <a:spcPct val="0"/>
              </a:spcBef>
              <a:buNone/>
            </a:pPr>
            <a:endParaRPr lang="en-US" altLang="en-US" sz="2000" b="1" dirty="0">
              <a:latin typeface="Tahoma" panose="020B0604030504040204" pitchFamily="34" charset="0"/>
              <a:cs typeface="Tahoma" panose="020B0604030504040204" pitchFamily="34" charset="0"/>
            </a:endParaRPr>
          </a:p>
          <a:p>
            <a:pPr>
              <a:spcBef>
                <a:spcPct val="0"/>
              </a:spcBef>
              <a:buNone/>
            </a:pPr>
            <a:r>
              <a:rPr lang="en-US" altLang="en-US" sz="1800" b="1" dirty="0">
                <a:latin typeface="Playfair Display" panose="00000500000000000000" pitchFamily="2" charset="0"/>
                <a:cs typeface="Tahoma" panose="020B0604030504040204" pitchFamily="34" charset="0"/>
              </a:rPr>
              <a:t>A Homemaker/Home Health Aide is a trained caregiver who can come to a Veteran's home and help them take care of themselves and their daily activities. Homemaker/Home Health Aides are not nurses, but they are supervised by a registered nurse who will help assess the Veteran's daily living needs.</a:t>
            </a:r>
          </a:p>
          <a:p>
            <a:pPr>
              <a:spcBef>
                <a:spcPct val="0"/>
              </a:spcBef>
              <a:buNone/>
            </a:pPr>
            <a:endParaRPr lang="en-US" altLang="en-US" sz="1800" b="1" dirty="0">
              <a:latin typeface="Playfair Display" panose="00000500000000000000" pitchFamily="2" charset="0"/>
              <a:cs typeface="Tahoma" panose="020B0604030504040204" pitchFamily="34" charset="0"/>
            </a:endParaRPr>
          </a:p>
          <a:p>
            <a:pPr>
              <a:spcBef>
                <a:spcPct val="0"/>
              </a:spcBef>
              <a:buNone/>
            </a:pPr>
            <a:r>
              <a:rPr lang="en-US" altLang="en-US" sz="1800" b="1" dirty="0">
                <a:latin typeface="Playfair Display" panose="00000500000000000000" pitchFamily="2" charset="0"/>
                <a:cs typeface="Tahoma" panose="020B0604030504040204" pitchFamily="34" charset="0"/>
              </a:rPr>
              <a:t>Homemaker/Home Health Aides work for an agency that has a Community Care Network contract with VA. The services of a Homemaker or Home Health Aide can help Veterans remain living in their own home and can serve Veterans of any age.  The VA’s goal is to keep the Veteran in their home as long as possible.</a:t>
            </a:r>
          </a:p>
        </p:txBody>
      </p:sp>
      <p:pic>
        <p:nvPicPr>
          <p:cNvPr id="4" name="Picture 3">
            <a:extLst>
              <a:ext uri="{FF2B5EF4-FFF2-40B4-BE49-F238E27FC236}">
                <a16:creationId xmlns:a16="http://schemas.microsoft.com/office/drawing/2014/main" id="{6DCA6B45-E7F4-7B6B-4ED2-043F3F3E352F}"/>
              </a:ext>
            </a:extLst>
          </p:cNvPr>
          <p:cNvPicPr>
            <a:picLocks noChangeAspect="1"/>
          </p:cNvPicPr>
          <p:nvPr/>
        </p:nvPicPr>
        <p:blipFill>
          <a:blip r:embed="rId3"/>
          <a:stretch>
            <a:fillRect/>
          </a:stretch>
        </p:blipFill>
        <p:spPr>
          <a:xfrm>
            <a:off x="797963" y="3244656"/>
            <a:ext cx="280440" cy="286537"/>
          </a:xfrm>
          <a:prstGeom prst="rect">
            <a:avLst/>
          </a:prstGeom>
        </p:spPr>
      </p:pic>
      <p:pic>
        <p:nvPicPr>
          <p:cNvPr id="5" name="Picture 4">
            <a:extLst>
              <a:ext uri="{FF2B5EF4-FFF2-40B4-BE49-F238E27FC236}">
                <a16:creationId xmlns:a16="http://schemas.microsoft.com/office/drawing/2014/main" id="{3C141729-1CA7-45EC-77DD-B54B2EA47533}"/>
              </a:ext>
            </a:extLst>
          </p:cNvPr>
          <p:cNvPicPr>
            <a:picLocks noChangeAspect="1"/>
          </p:cNvPicPr>
          <p:nvPr/>
        </p:nvPicPr>
        <p:blipFill>
          <a:blip r:embed="rId3"/>
          <a:stretch>
            <a:fillRect/>
          </a:stretch>
        </p:blipFill>
        <p:spPr>
          <a:xfrm>
            <a:off x="797963" y="4544080"/>
            <a:ext cx="280440" cy="286537"/>
          </a:xfrm>
          <a:prstGeom prst="rect">
            <a:avLst/>
          </a:prstGeom>
        </p:spPr>
      </p:pic>
    </p:spTree>
    <p:extLst>
      <p:ext uri="{BB962C8B-B14F-4D97-AF65-F5344CB8AC3E}">
        <p14:creationId xmlns:p14="http://schemas.microsoft.com/office/powerpoint/2010/main" val="207681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now&#10;&#10;Description automatically generated">
            <a:extLst>
              <a:ext uri="{FF2B5EF4-FFF2-40B4-BE49-F238E27FC236}">
                <a16:creationId xmlns:a16="http://schemas.microsoft.com/office/drawing/2014/main" id="{62813508-3FF2-4A99-BD4C-4BEA10D95A3D}"/>
              </a:ext>
            </a:extLst>
          </p:cNvPr>
          <p:cNvPicPr>
            <a:picLocks noChangeAspect="1"/>
          </p:cNvPicPr>
          <p:nvPr/>
        </p:nvPicPr>
        <p:blipFill rotWithShape="1">
          <a:blip r:embed="rId2">
            <a:extLst>
              <a:ext uri="{28A0092B-C50C-407E-A947-70E740481C1C}">
                <a14:useLocalDpi xmlns:a14="http://schemas.microsoft.com/office/drawing/2010/main" val="0"/>
              </a:ext>
            </a:extLst>
          </a:blip>
          <a:srcRect l="297" t="36615" r="297" b="45057"/>
          <a:stretch/>
        </p:blipFill>
        <p:spPr>
          <a:xfrm>
            <a:off x="0" y="-25167"/>
            <a:ext cx="12192000" cy="2256936"/>
          </a:xfrm>
          <a:prstGeom prst="rect">
            <a:avLst/>
          </a:prstGeom>
        </p:spPr>
      </p:pic>
      <p:sp>
        <p:nvSpPr>
          <p:cNvPr id="16" name="Rectangle 4">
            <a:extLst>
              <a:ext uri="{FF2B5EF4-FFF2-40B4-BE49-F238E27FC236}">
                <a16:creationId xmlns:a16="http://schemas.microsoft.com/office/drawing/2014/main" id="{0AEA6921-B9F7-402E-B3FB-3B91AC41838D}"/>
              </a:ext>
            </a:extLst>
          </p:cNvPr>
          <p:cNvSpPr>
            <a:spLocks noChangeArrowheads="1"/>
          </p:cNvSpPr>
          <p:nvPr/>
        </p:nvSpPr>
        <p:spPr bwMode="auto">
          <a:xfrm>
            <a:off x="628873" y="361548"/>
            <a:ext cx="1077914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eaLnBrk="1" hangingPunct="1">
              <a:spcBef>
                <a:spcPct val="0"/>
              </a:spcBef>
              <a:buClrTx/>
              <a:buFontTx/>
              <a:buNone/>
            </a:pPr>
            <a:r>
              <a:rPr lang="en-US" altLang="en-US" sz="5400" b="1" dirty="0">
                <a:solidFill>
                  <a:schemeClr val="bg1"/>
                </a:solidFill>
                <a:latin typeface="Playfair Display Black" pitchFamily="2" charset="0"/>
                <a:cs typeface="Tahoma" panose="020B0604030504040204" pitchFamily="34" charset="0"/>
              </a:rPr>
              <a:t>Homemaker/Home Health Aide Care</a:t>
            </a:r>
            <a:endParaRPr lang="en-US" altLang="en-US" b="1" baseline="66000" dirty="0">
              <a:solidFill>
                <a:schemeClr val="bg1"/>
              </a:solidFill>
              <a:latin typeface="Playfair Display Black" pitchFamily="2" charset="0"/>
              <a:cs typeface="Tahoma" panose="020B0604030504040204" pitchFamily="34" charset="0"/>
            </a:endParaRPr>
          </a:p>
        </p:txBody>
      </p:sp>
      <p:sp>
        <p:nvSpPr>
          <p:cNvPr id="22" name="Rectangle 4">
            <a:extLst>
              <a:ext uri="{FF2B5EF4-FFF2-40B4-BE49-F238E27FC236}">
                <a16:creationId xmlns:a16="http://schemas.microsoft.com/office/drawing/2014/main" id="{DE6E5688-6B36-4A1F-BE72-6571CC74E486}"/>
              </a:ext>
            </a:extLst>
          </p:cNvPr>
          <p:cNvSpPr>
            <a:spLocks noChangeArrowheads="1"/>
          </p:cNvSpPr>
          <p:nvPr/>
        </p:nvSpPr>
        <p:spPr bwMode="auto">
          <a:xfrm>
            <a:off x="1200123" y="2231769"/>
            <a:ext cx="10207896" cy="4585871"/>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eaLnBrk="1" hangingPunct="1">
              <a:spcBef>
                <a:spcPct val="0"/>
              </a:spcBef>
              <a:buNone/>
            </a:pPr>
            <a:r>
              <a:rPr lang="en-US" altLang="en-US" sz="2800" b="1" dirty="0">
                <a:solidFill>
                  <a:srgbClr val="FFC000"/>
                </a:solidFill>
                <a:latin typeface="Playfair Display" panose="00000500000000000000" pitchFamily="2" charset="0"/>
                <a:cs typeface="Tahoma" panose="020B0604030504040204" pitchFamily="34" charset="0"/>
              </a:rPr>
              <a:t>Am I eligible for Homemaker/Home Health Aide Care?</a:t>
            </a:r>
          </a:p>
          <a:p>
            <a:pPr eaLnBrk="1" hangingPunct="1">
              <a:spcBef>
                <a:spcPct val="0"/>
              </a:spcBef>
              <a:buNone/>
            </a:pPr>
            <a:endParaRPr lang="en-US" altLang="en-US" sz="2000" b="1" dirty="0">
              <a:latin typeface="Tahoma" panose="020B0604030504040204" pitchFamily="34" charset="0"/>
              <a:cs typeface="Tahoma" panose="020B0604030504040204" pitchFamily="34" charset="0"/>
            </a:endParaRPr>
          </a:p>
          <a:p>
            <a:pPr>
              <a:spcBef>
                <a:spcPct val="0"/>
              </a:spcBef>
              <a:buNone/>
            </a:pPr>
            <a:r>
              <a:rPr lang="en-US" altLang="en-US" sz="1800" b="1" dirty="0">
                <a:latin typeface="Playfair Display" panose="00000500000000000000" pitchFamily="2" charset="0"/>
                <a:cs typeface="Tahoma" panose="020B0604030504040204" pitchFamily="34" charset="0"/>
              </a:rPr>
              <a:t>Since Homemaker/Home Health Aide (H/HHA) services are part of a service within the VA Health Standard Medical Benefits Package. All enrolled Veterans are eligible if they meet the clinical need for the service, </a:t>
            </a:r>
            <a:r>
              <a:rPr lang="en-US" altLang="en-US" sz="1800" b="1" dirty="0">
                <a:solidFill>
                  <a:srgbClr val="1C559D"/>
                </a:solidFill>
                <a:latin typeface="Playfair Display" panose="00000500000000000000" pitchFamily="2" charset="0"/>
                <a:cs typeface="Tahoma" panose="020B0604030504040204" pitchFamily="34" charset="0"/>
              </a:rPr>
              <a:t>regardless of their disability rating.</a:t>
            </a:r>
          </a:p>
          <a:p>
            <a:pPr>
              <a:spcBef>
                <a:spcPct val="0"/>
              </a:spcBef>
              <a:buNone/>
            </a:pPr>
            <a:endParaRPr lang="en-US" altLang="en-US" sz="1800" b="1" dirty="0">
              <a:latin typeface="Playfair Display" panose="00000500000000000000" pitchFamily="2" charset="0"/>
              <a:cs typeface="Tahoma" panose="020B0604030504040204" pitchFamily="34" charset="0"/>
            </a:endParaRPr>
          </a:p>
          <a:p>
            <a:pPr>
              <a:spcBef>
                <a:spcPct val="0"/>
              </a:spcBef>
              <a:buNone/>
            </a:pPr>
            <a:r>
              <a:rPr lang="en-US" altLang="en-US" sz="2800" b="1" dirty="0">
                <a:solidFill>
                  <a:schemeClr val="accent4"/>
                </a:solidFill>
                <a:latin typeface="Playfair Display" panose="00000500000000000000" pitchFamily="2" charset="0"/>
                <a:cs typeface="Tahoma" panose="020B0604030504040204" pitchFamily="34" charset="0"/>
              </a:rPr>
              <a:t>What is the process?</a:t>
            </a:r>
          </a:p>
          <a:p>
            <a:pPr marL="285750" indent="-285750">
              <a:spcBef>
                <a:spcPct val="0"/>
              </a:spcBef>
            </a:pPr>
            <a:r>
              <a:rPr lang="en-US" altLang="en-US" sz="1800" b="1" dirty="0">
                <a:latin typeface="Playfair Display" panose="00000500000000000000" pitchFamily="2" charset="0"/>
                <a:cs typeface="Tahoma" panose="020B0604030504040204" pitchFamily="34" charset="0"/>
              </a:rPr>
              <a:t>Receiving services under this program simply needs your primary care physician to write a referral for the service. </a:t>
            </a:r>
          </a:p>
          <a:p>
            <a:pPr marL="285750" indent="-285750">
              <a:spcBef>
                <a:spcPct val="0"/>
              </a:spcBef>
            </a:pPr>
            <a:r>
              <a:rPr lang="en-US" altLang="en-US" sz="1800" b="1" dirty="0">
                <a:latin typeface="Playfair Display" panose="00000500000000000000" pitchFamily="2" charset="0"/>
                <a:cs typeface="Tahoma" panose="020B0604030504040204" pitchFamily="34" charset="0"/>
              </a:rPr>
              <a:t>Once the referral is written, it goes to a H/HHA Coordinator who will decide the number of hours per week you are allotted. Anywhere from 11 to 58 hours per week.</a:t>
            </a:r>
          </a:p>
          <a:p>
            <a:pPr marL="285750" indent="-285750">
              <a:spcBef>
                <a:spcPct val="0"/>
              </a:spcBef>
            </a:pPr>
            <a:r>
              <a:rPr lang="en-US" altLang="en-US" sz="1800" b="1" dirty="0">
                <a:latin typeface="Playfair Display" panose="00000500000000000000" pitchFamily="2" charset="0"/>
                <a:cs typeface="Tahoma" panose="020B0604030504040204" pitchFamily="34" charset="0"/>
              </a:rPr>
              <a:t>The coordinator will call you to ask what your preference is for a provider. The agency must be part of the VA network of approved providers.  </a:t>
            </a:r>
          </a:p>
          <a:p>
            <a:pPr marL="285750" indent="-285750">
              <a:spcBef>
                <a:spcPct val="0"/>
              </a:spcBef>
            </a:pPr>
            <a:r>
              <a:rPr lang="en-US" altLang="en-US" sz="1800" b="1" dirty="0">
                <a:latin typeface="Playfair Display" panose="00000500000000000000" pitchFamily="2" charset="0"/>
                <a:cs typeface="Tahoma" panose="020B0604030504040204" pitchFamily="34" charset="0"/>
              </a:rPr>
              <a:t>If you were to say </a:t>
            </a:r>
            <a:r>
              <a:rPr lang="en-US" altLang="en-US" sz="1800" b="1" dirty="0">
                <a:solidFill>
                  <a:srgbClr val="1C559D"/>
                </a:solidFill>
                <a:latin typeface="Playfair Display" panose="00000500000000000000" pitchFamily="2" charset="0"/>
                <a:cs typeface="Tahoma" panose="020B0604030504040204" pitchFamily="34" charset="0"/>
              </a:rPr>
              <a:t>Senior Helping Seniors, </a:t>
            </a:r>
            <a:r>
              <a:rPr lang="en-US" altLang="en-US" sz="1800" b="1" dirty="0">
                <a:latin typeface="Playfair Display" panose="00000500000000000000" pitchFamily="2" charset="0"/>
                <a:cs typeface="Tahoma" panose="020B0604030504040204" pitchFamily="34" charset="0"/>
              </a:rPr>
              <a:t>we would show up to setup a care plan and assign you a caregiver.</a:t>
            </a:r>
          </a:p>
        </p:txBody>
      </p:sp>
      <p:pic>
        <p:nvPicPr>
          <p:cNvPr id="4" name="Picture 3">
            <a:extLst>
              <a:ext uri="{FF2B5EF4-FFF2-40B4-BE49-F238E27FC236}">
                <a16:creationId xmlns:a16="http://schemas.microsoft.com/office/drawing/2014/main" id="{6DCA6B45-E7F4-7B6B-4ED2-043F3F3E352F}"/>
              </a:ext>
            </a:extLst>
          </p:cNvPr>
          <p:cNvPicPr>
            <a:picLocks noChangeAspect="1"/>
          </p:cNvPicPr>
          <p:nvPr/>
        </p:nvPicPr>
        <p:blipFill>
          <a:blip r:embed="rId3"/>
          <a:stretch>
            <a:fillRect/>
          </a:stretch>
        </p:blipFill>
        <p:spPr>
          <a:xfrm>
            <a:off x="858823" y="2359320"/>
            <a:ext cx="280440" cy="286537"/>
          </a:xfrm>
          <a:prstGeom prst="rect">
            <a:avLst/>
          </a:prstGeom>
        </p:spPr>
      </p:pic>
      <p:pic>
        <p:nvPicPr>
          <p:cNvPr id="5" name="Picture 4">
            <a:extLst>
              <a:ext uri="{FF2B5EF4-FFF2-40B4-BE49-F238E27FC236}">
                <a16:creationId xmlns:a16="http://schemas.microsoft.com/office/drawing/2014/main" id="{3C141729-1CA7-45EC-77DD-B54B2EA47533}"/>
              </a:ext>
            </a:extLst>
          </p:cNvPr>
          <p:cNvPicPr>
            <a:picLocks noChangeAspect="1"/>
          </p:cNvPicPr>
          <p:nvPr/>
        </p:nvPicPr>
        <p:blipFill>
          <a:blip r:embed="rId3"/>
          <a:stretch>
            <a:fillRect/>
          </a:stretch>
        </p:blipFill>
        <p:spPr>
          <a:xfrm>
            <a:off x="858823" y="4190875"/>
            <a:ext cx="280440" cy="286537"/>
          </a:xfrm>
          <a:prstGeom prst="rect">
            <a:avLst/>
          </a:prstGeom>
        </p:spPr>
      </p:pic>
    </p:spTree>
    <p:extLst>
      <p:ext uri="{BB962C8B-B14F-4D97-AF65-F5344CB8AC3E}">
        <p14:creationId xmlns:p14="http://schemas.microsoft.com/office/powerpoint/2010/main" val="93097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now&#10;&#10;Description automatically generated">
            <a:extLst>
              <a:ext uri="{FF2B5EF4-FFF2-40B4-BE49-F238E27FC236}">
                <a16:creationId xmlns:a16="http://schemas.microsoft.com/office/drawing/2014/main" id="{62813508-3FF2-4A99-BD4C-4BEA10D95A3D}"/>
              </a:ext>
            </a:extLst>
          </p:cNvPr>
          <p:cNvPicPr>
            <a:picLocks noChangeAspect="1"/>
          </p:cNvPicPr>
          <p:nvPr/>
        </p:nvPicPr>
        <p:blipFill rotWithShape="1">
          <a:blip r:embed="rId2">
            <a:extLst>
              <a:ext uri="{28A0092B-C50C-407E-A947-70E740481C1C}">
                <a14:useLocalDpi xmlns:a14="http://schemas.microsoft.com/office/drawing/2010/main" val="0"/>
              </a:ext>
            </a:extLst>
          </a:blip>
          <a:srcRect l="297" t="36615" r="297" b="45057"/>
          <a:stretch/>
        </p:blipFill>
        <p:spPr>
          <a:xfrm>
            <a:off x="0" y="-25167"/>
            <a:ext cx="12192000" cy="2256936"/>
          </a:xfrm>
          <a:prstGeom prst="rect">
            <a:avLst/>
          </a:prstGeom>
        </p:spPr>
      </p:pic>
      <p:sp>
        <p:nvSpPr>
          <p:cNvPr id="16" name="Rectangle 4">
            <a:extLst>
              <a:ext uri="{FF2B5EF4-FFF2-40B4-BE49-F238E27FC236}">
                <a16:creationId xmlns:a16="http://schemas.microsoft.com/office/drawing/2014/main" id="{0AEA6921-B9F7-402E-B3FB-3B91AC41838D}"/>
              </a:ext>
            </a:extLst>
          </p:cNvPr>
          <p:cNvSpPr>
            <a:spLocks noChangeArrowheads="1"/>
          </p:cNvSpPr>
          <p:nvPr/>
        </p:nvSpPr>
        <p:spPr bwMode="auto">
          <a:xfrm>
            <a:off x="628873" y="361548"/>
            <a:ext cx="1077914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eaLnBrk="1" hangingPunct="1">
              <a:spcBef>
                <a:spcPct val="0"/>
              </a:spcBef>
              <a:buClrTx/>
              <a:buFontTx/>
              <a:buNone/>
            </a:pPr>
            <a:r>
              <a:rPr lang="en-US" altLang="en-US" sz="5400" b="1" dirty="0">
                <a:solidFill>
                  <a:schemeClr val="bg1"/>
                </a:solidFill>
                <a:latin typeface="Playfair Display Black" pitchFamily="2" charset="0"/>
                <a:cs typeface="Tahoma" panose="020B0604030504040204" pitchFamily="34" charset="0"/>
              </a:rPr>
              <a:t>Homemaker/Home Health Aide Care</a:t>
            </a:r>
            <a:endParaRPr lang="en-US" altLang="en-US" b="1" baseline="66000" dirty="0">
              <a:solidFill>
                <a:schemeClr val="bg1"/>
              </a:solidFill>
              <a:latin typeface="Playfair Display Black" pitchFamily="2" charset="0"/>
              <a:cs typeface="Tahoma" panose="020B0604030504040204" pitchFamily="34" charset="0"/>
            </a:endParaRPr>
          </a:p>
        </p:txBody>
      </p:sp>
      <p:sp>
        <p:nvSpPr>
          <p:cNvPr id="22" name="Rectangle 4">
            <a:extLst>
              <a:ext uri="{FF2B5EF4-FFF2-40B4-BE49-F238E27FC236}">
                <a16:creationId xmlns:a16="http://schemas.microsoft.com/office/drawing/2014/main" id="{DE6E5688-6B36-4A1F-BE72-6571CC74E486}"/>
              </a:ext>
            </a:extLst>
          </p:cNvPr>
          <p:cNvSpPr>
            <a:spLocks noChangeArrowheads="1"/>
          </p:cNvSpPr>
          <p:nvPr/>
        </p:nvSpPr>
        <p:spPr bwMode="auto">
          <a:xfrm>
            <a:off x="1200123" y="2835776"/>
            <a:ext cx="10207896" cy="3170099"/>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eaLnBrk="1" hangingPunct="1">
              <a:spcBef>
                <a:spcPct val="0"/>
              </a:spcBef>
              <a:buNone/>
            </a:pPr>
            <a:r>
              <a:rPr lang="en-US" altLang="en-US" sz="2800" b="1" dirty="0">
                <a:solidFill>
                  <a:srgbClr val="FFC000"/>
                </a:solidFill>
                <a:latin typeface="Playfair Display" panose="00000500000000000000" pitchFamily="2" charset="0"/>
                <a:cs typeface="Tahoma" panose="020B0604030504040204" pitchFamily="34" charset="0"/>
              </a:rPr>
              <a:t>What services are provided by the Home Health Aide?</a:t>
            </a:r>
          </a:p>
          <a:p>
            <a:pPr eaLnBrk="1" hangingPunct="1">
              <a:spcBef>
                <a:spcPct val="0"/>
              </a:spcBef>
              <a:buNone/>
            </a:pPr>
            <a:endParaRPr lang="en-US" altLang="en-US" sz="1200" b="1" dirty="0">
              <a:latin typeface="Tahoma" panose="020B0604030504040204" pitchFamily="34" charset="0"/>
              <a:cs typeface="Tahoma" panose="020B0604030504040204" pitchFamily="34" charset="0"/>
            </a:endParaRP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Dementia / Alzheimer’s Care</a:t>
            </a: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Companionship / Socialization</a:t>
            </a: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Personal Grooming / Dressing</a:t>
            </a: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Toileting / Showering Assistance</a:t>
            </a: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Mobility / Stability Assistance</a:t>
            </a: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Light Meal Preparation</a:t>
            </a: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Transportation to Appointments *</a:t>
            </a:r>
          </a:p>
          <a:p>
            <a:pPr marL="342900" indent="-342900" eaLnBrk="1" hangingPunct="1">
              <a:spcBef>
                <a:spcPct val="0"/>
              </a:spcBef>
              <a:buFont typeface="Wingdings" panose="05000000000000000000" pitchFamily="2" charset="2"/>
              <a:buChar char="§"/>
            </a:pPr>
            <a:r>
              <a:rPr lang="en-US" altLang="en-US" sz="2000" b="1" dirty="0">
                <a:latin typeface="Playfair Display" panose="00000500000000000000" pitchFamily="2" charset="0"/>
                <a:cs typeface="Tahoma" panose="020B0604030504040204" pitchFamily="34" charset="0"/>
              </a:rPr>
              <a:t>Handyman Repairs*</a:t>
            </a:r>
          </a:p>
        </p:txBody>
      </p:sp>
      <p:pic>
        <p:nvPicPr>
          <p:cNvPr id="4" name="Picture 3">
            <a:extLst>
              <a:ext uri="{FF2B5EF4-FFF2-40B4-BE49-F238E27FC236}">
                <a16:creationId xmlns:a16="http://schemas.microsoft.com/office/drawing/2014/main" id="{6DCA6B45-E7F4-7B6B-4ED2-043F3F3E352F}"/>
              </a:ext>
            </a:extLst>
          </p:cNvPr>
          <p:cNvPicPr>
            <a:picLocks noChangeAspect="1"/>
          </p:cNvPicPr>
          <p:nvPr/>
        </p:nvPicPr>
        <p:blipFill>
          <a:blip r:embed="rId3"/>
          <a:stretch>
            <a:fillRect/>
          </a:stretch>
        </p:blipFill>
        <p:spPr>
          <a:xfrm>
            <a:off x="919683" y="2946550"/>
            <a:ext cx="280440" cy="286537"/>
          </a:xfrm>
          <a:prstGeom prst="rect">
            <a:avLst/>
          </a:prstGeom>
        </p:spPr>
      </p:pic>
    </p:spTree>
    <p:extLst>
      <p:ext uri="{BB962C8B-B14F-4D97-AF65-F5344CB8AC3E}">
        <p14:creationId xmlns:p14="http://schemas.microsoft.com/office/powerpoint/2010/main" val="424820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now&#10;&#10;Description automatically generated">
            <a:extLst>
              <a:ext uri="{FF2B5EF4-FFF2-40B4-BE49-F238E27FC236}">
                <a16:creationId xmlns:a16="http://schemas.microsoft.com/office/drawing/2014/main" id="{62813508-3FF2-4A99-BD4C-4BEA10D95A3D}"/>
              </a:ext>
            </a:extLst>
          </p:cNvPr>
          <p:cNvPicPr>
            <a:picLocks noChangeAspect="1"/>
          </p:cNvPicPr>
          <p:nvPr/>
        </p:nvPicPr>
        <p:blipFill rotWithShape="1">
          <a:blip r:embed="rId2">
            <a:extLst>
              <a:ext uri="{28A0092B-C50C-407E-A947-70E740481C1C}">
                <a14:useLocalDpi xmlns:a14="http://schemas.microsoft.com/office/drawing/2010/main" val="0"/>
              </a:ext>
            </a:extLst>
          </a:blip>
          <a:srcRect l="297" t="36615" r="297" b="45057"/>
          <a:stretch/>
        </p:blipFill>
        <p:spPr>
          <a:xfrm>
            <a:off x="1" y="-3252"/>
            <a:ext cx="12192000" cy="2256936"/>
          </a:xfrm>
          <a:prstGeom prst="rect">
            <a:avLst/>
          </a:prstGeom>
        </p:spPr>
      </p:pic>
      <p:sp>
        <p:nvSpPr>
          <p:cNvPr id="16" name="Rectangle 4">
            <a:extLst>
              <a:ext uri="{FF2B5EF4-FFF2-40B4-BE49-F238E27FC236}">
                <a16:creationId xmlns:a16="http://schemas.microsoft.com/office/drawing/2014/main" id="{0AEA6921-B9F7-402E-B3FB-3B91AC41838D}"/>
              </a:ext>
            </a:extLst>
          </p:cNvPr>
          <p:cNvSpPr>
            <a:spLocks noChangeArrowheads="1"/>
          </p:cNvSpPr>
          <p:nvPr/>
        </p:nvSpPr>
        <p:spPr bwMode="auto">
          <a:xfrm>
            <a:off x="613361" y="296138"/>
            <a:ext cx="1077914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algn="ctr" eaLnBrk="1" hangingPunct="1">
              <a:spcBef>
                <a:spcPct val="0"/>
              </a:spcBef>
              <a:buClrTx/>
              <a:buFontTx/>
              <a:buNone/>
            </a:pPr>
            <a:r>
              <a:rPr lang="en-US" altLang="en-US" sz="5400" b="1" dirty="0">
                <a:solidFill>
                  <a:schemeClr val="bg1"/>
                </a:solidFill>
                <a:latin typeface="Playfair Display Black" pitchFamily="2" charset="0"/>
                <a:cs typeface="Tahoma" panose="020B0604030504040204" pitchFamily="34" charset="0"/>
              </a:rPr>
              <a:t>How can Veterans apply for VA health care?</a:t>
            </a:r>
            <a:endParaRPr lang="en-US" altLang="en-US" b="1" baseline="66000" dirty="0">
              <a:solidFill>
                <a:schemeClr val="bg1"/>
              </a:solidFill>
              <a:latin typeface="Playfair Display Black" pitchFamily="2" charset="0"/>
              <a:cs typeface="Tahoma" panose="020B0604030504040204" pitchFamily="34" charset="0"/>
            </a:endParaRPr>
          </a:p>
        </p:txBody>
      </p:sp>
      <p:sp>
        <p:nvSpPr>
          <p:cNvPr id="22" name="Rectangle 4">
            <a:extLst>
              <a:ext uri="{FF2B5EF4-FFF2-40B4-BE49-F238E27FC236}">
                <a16:creationId xmlns:a16="http://schemas.microsoft.com/office/drawing/2014/main" id="{DE6E5688-6B36-4A1F-BE72-6571CC74E486}"/>
              </a:ext>
            </a:extLst>
          </p:cNvPr>
          <p:cNvSpPr>
            <a:spLocks noChangeArrowheads="1"/>
          </p:cNvSpPr>
          <p:nvPr/>
        </p:nvSpPr>
        <p:spPr bwMode="auto">
          <a:xfrm>
            <a:off x="1200123" y="2406878"/>
            <a:ext cx="9605623" cy="2985433"/>
          </a:xfrm>
          <a:prstGeom prst="rect">
            <a:avLst/>
          </a:prstGeom>
          <a:noFill/>
          <a:ln>
            <a:noFill/>
          </a:ln>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eaLnBrk="1" hangingPunct="1">
              <a:spcBef>
                <a:spcPct val="0"/>
              </a:spcBef>
              <a:buNone/>
            </a:pPr>
            <a:r>
              <a:rPr lang="en-US" altLang="en-US" sz="2000" b="1" dirty="0">
                <a:latin typeface="Playfair Display" panose="00000500000000000000" pitchFamily="2" charset="0"/>
                <a:cs typeface="Tahoma" panose="020B0604030504040204" pitchFamily="34" charset="0"/>
              </a:rPr>
              <a:t>Apply online at </a:t>
            </a:r>
            <a:r>
              <a:rPr lang="en-US" altLang="en-US" sz="2000" b="1" dirty="0">
                <a:latin typeface="Playfair Display" panose="00000500000000000000" pitchFamily="2" charset="0"/>
                <a:cs typeface="Tahoma" panose="020B0604030504040204" pitchFamily="34" charset="0"/>
                <a:hlinkClick r:id="rId3" action="ppaction://hlinkfile"/>
              </a:rPr>
              <a:t>VA.gov/health-care/apply/application/introduction</a:t>
            </a:r>
            <a:r>
              <a:rPr lang="en-US" altLang="en-US" sz="2000" b="1" dirty="0">
                <a:latin typeface="Playfair Display" panose="00000500000000000000" pitchFamily="2" charset="0"/>
                <a:cs typeface="Tahoma" panose="020B0604030504040204" pitchFamily="34" charset="0"/>
              </a:rPr>
              <a:t>.</a:t>
            </a:r>
          </a:p>
          <a:p>
            <a:pPr eaLnBrk="1" hangingPunct="1">
              <a:spcBef>
                <a:spcPct val="0"/>
              </a:spcBef>
              <a:buNone/>
            </a:pPr>
            <a:endParaRPr lang="en-US" altLang="en-US" sz="2000" b="1" dirty="0">
              <a:latin typeface="Playfair Display" panose="00000500000000000000" pitchFamily="2" charset="0"/>
              <a:cs typeface="Tahoma" panose="020B0604030504040204" pitchFamily="34" charset="0"/>
            </a:endParaRPr>
          </a:p>
          <a:p>
            <a:pPr eaLnBrk="1" hangingPunct="1">
              <a:spcBef>
                <a:spcPct val="0"/>
              </a:spcBef>
              <a:buNone/>
            </a:pPr>
            <a:r>
              <a:rPr lang="en-US" altLang="en-US" sz="2000" b="1" dirty="0">
                <a:latin typeface="Playfair Display" panose="00000500000000000000" pitchFamily="2" charset="0"/>
                <a:cs typeface="Tahoma" panose="020B0604030504040204" pitchFamily="34" charset="0"/>
              </a:rPr>
              <a:t>Call our toll-free hotline at 877-222-8387, M-F, 8:00 a.m. - 8:00 p.m. ET</a:t>
            </a:r>
          </a:p>
          <a:p>
            <a:pPr eaLnBrk="1" hangingPunct="1">
              <a:spcBef>
                <a:spcPct val="0"/>
              </a:spcBef>
              <a:buNone/>
            </a:pPr>
            <a:endParaRPr lang="en-US" altLang="en-US" sz="2000" b="1" dirty="0">
              <a:latin typeface="Playfair Display" panose="00000500000000000000" pitchFamily="2" charset="0"/>
              <a:cs typeface="Tahoma" panose="020B0604030504040204" pitchFamily="34" charset="0"/>
            </a:endParaRPr>
          </a:p>
          <a:p>
            <a:pPr eaLnBrk="1" hangingPunct="1">
              <a:spcBef>
                <a:spcPct val="0"/>
              </a:spcBef>
              <a:buNone/>
            </a:pPr>
            <a:r>
              <a:rPr lang="en-US" altLang="en-US" sz="2000" b="1" dirty="0">
                <a:latin typeface="Playfair Display" panose="00000500000000000000" pitchFamily="2" charset="0"/>
                <a:cs typeface="Tahoma" panose="020B0604030504040204" pitchFamily="34" charset="0"/>
              </a:rPr>
              <a:t>Mail a completed, signed Application for Health Benefits (VA Form 10-10EZ) to: Health Eligibility Center - 2957 Clairmont Road, Suite 200, Atlanta, GA 30329</a:t>
            </a:r>
          </a:p>
          <a:p>
            <a:pPr eaLnBrk="1" hangingPunct="1">
              <a:spcBef>
                <a:spcPct val="0"/>
              </a:spcBef>
              <a:buNone/>
            </a:pPr>
            <a:endParaRPr lang="en-US" altLang="en-US" sz="2400" dirty="0">
              <a:latin typeface="Tahoma" panose="020B0604030504040204" pitchFamily="34" charset="0"/>
              <a:cs typeface="Tahoma" panose="020B0604030504040204" pitchFamily="34" charset="0"/>
            </a:endParaRPr>
          </a:p>
          <a:p>
            <a:pPr eaLnBrk="1" hangingPunct="1">
              <a:spcBef>
                <a:spcPct val="0"/>
              </a:spcBef>
              <a:buNone/>
            </a:pPr>
            <a:r>
              <a:rPr lang="en-US" altLang="en-US" sz="2000" b="1" dirty="0">
                <a:latin typeface="Playfair Display" panose="00000500000000000000" pitchFamily="2" charset="0"/>
                <a:cs typeface="Tahoma" panose="020B0604030504040204" pitchFamily="34" charset="0"/>
              </a:rPr>
              <a:t>Walk in a signed Application for Health Benefits (VA Form 10-10EZ) to: El Paso VA</a:t>
            </a:r>
            <a:r>
              <a:rPr lang="en-US" altLang="en-US" sz="2400" dirty="0">
                <a:latin typeface="Tahoma" panose="020B0604030504040204" pitchFamily="34" charset="0"/>
                <a:cs typeface="Tahoma" panose="020B0604030504040204" pitchFamily="34" charset="0"/>
              </a:rPr>
              <a:t>	</a:t>
            </a:r>
            <a:r>
              <a:rPr lang="en-US" altLang="en-US" sz="2000" b="1" dirty="0">
                <a:latin typeface="Playfair Display" panose="00000500000000000000" pitchFamily="2" charset="0"/>
                <a:cs typeface="Tahoma" panose="020B0604030504040204" pitchFamily="34" charset="0"/>
              </a:rPr>
              <a:t>Medical Center, </a:t>
            </a:r>
            <a:r>
              <a:rPr lang="es-ES" altLang="en-US" sz="2000" b="1" dirty="0">
                <a:latin typeface="Playfair Display" panose="00000500000000000000" pitchFamily="2" charset="0"/>
                <a:cs typeface="Tahoma" panose="020B0604030504040204" pitchFamily="34" charset="0"/>
              </a:rPr>
              <a:t>5001 N Piedras </a:t>
            </a:r>
            <a:r>
              <a:rPr lang="es-ES" altLang="en-US" sz="2000" b="1" dirty="0" err="1">
                <a:latin typeface="Playfair Display" panose="00000500000000000000" pitchFamily="2" charset="0"/>
                <a:cs typeface="Tahoma" panose="020B0604030504040204" pitchFamily="34" charset="0"/>
              </a:rPr>
              <a:t>St</a:t>
            </a:r>
            <a:r>
              <a:rPr lang="es-ES" altLang="en-US" sz="2000" b="1" dirty="0">
                <a:latin typeface="Playfair Display" panose="00000500000000000000" pitchFamily="2" charset="0"/>
                <a:cs typeface="Tahoma" panose="020B0604030504040204" pitchFamily="34" charset="0"/>
              </a:rPr>
              <a:t>, El Paso, TX 79930</a:t>
            </a:r>
            <a:endParaRPr lang="en-US" altLang="en-US" sz="2000" b="1" dirty="0">
              <a:latin typeface="Playfair Display" panose="00000500000000000000" pitchFamily="2" charset="0"/>
              <a:cs typeface="Tahoma" panose="020B0604030504040204" pitchFamily="34" charset="0"/>
            </a:endParaRPr>
          </a:p>
        </p:txBody>
      </p:sp>
      <p:pic>
        <p:nvPicPr>
          <p:cNvPr id="2" name="Picture 1">
            <a:extLst>
              <a:ext uri="{FF2B5EF4-FFF2-40B4-BE49-F238E27FC236}">
                <a16:creationId xmlns:a16="http://schemas.microsoft.com/office/drawing/2014/main" id="{D513C4DE-AE9F-C149-F1F6-466C42F902FC}"/>
              </a:ext>
            </a:extLst>
          </p:cNvPr>
          <p:cNvPicPr>
            <a:picLocks noChangeAspect="1"/>
          </p:cNvPicPr>
          <p:nvPr/>
        </p:nvPicPr>
        <p:blipFill>
          <a:blip r:embed="rId4"/>
          <a:stretch>
            <a:fillRect/>
          </a:stretch>
        </p:blipFill>
        <p:spPr>
          <a:xfrm>
            <a:off x="919683" y="2517421"/>
            <a:ext cx="280440" cy="286537"/>
          </a:xfrm>
          <a:prstGeom prst="rect">
            <a:avLst/>
          </a:prstGeom>
        </p:spPr>
      </p:pic>
      <p:pic>
        <p:nvPicPr>
          <p:cNvPr id="3" name="Picture 2">
            <a:extLst>
              <a:ext uri="{FF2B5EF4-FFF2-40B4-BE49-F238E27FC236}">
                <a16:creationId xmlns:a16="http://schemas.microsoft.com/office/drawing/2014/main" id="{80C8180B-99B1-8E56-F9C0-E03D14F5CCCA}"/>
              </a:ext>
            </a:extLst>
          </p:cNvPr>
          <p:cNvPicPr>
            <a:picLocks noChangeAspect="1"/>
          </p:cNvPicPr>
          <p:nvPr/>
        </p:nvPicPr>
        <p:blipFill>
          <a:blip r:embed="rId4"/>
          <a:stretch>
            <a:fillRect/>
          </a:stretch>
        </p:blipFill>
        <p:spPr>
          <a:xfrm>
            <a:off x="919683" y="3058103"/>
            <a:ext cx="280440" cy="286537"/>
          </a:xfrm>
          <a:prstGeom prst="rect">
            <a:avLst/>
          </a:prstGeom>
        </p:spPr>
      </p:pic>
      <p:pic>
        <p:nvPicPr>
          <p:cNvPr id="4" name="Picture 3">
            <a:extLst>
              <a:ext uri="{FF2B5EF4-FFF2-40B4-BE49-F238E27FC236}">
                <a16:creationId xmlns:a16="http://schemas.microsoft.com/office/drawing/2014/main" id="{12AEEC3F-7836-5868-6FB0-DF023CB66ABA}"/>
              </a:ext>
            </a:extLst>
          </p:cNvPr>
          <p:cNvPicPr>
            <a:picLocks noChangeAspect="1"/>
          </p:cNvPicPr>
          <p:nvPr/>
        </p:nvPicPr>
        <p:blipFill>
          <a:blip r:embed="rId4"/>
          <a:stretch>
            <a:fillRect/>
          </a:stretch>
        </p:blipFill>
        <p:spPr>
          <a:xfrm>
            <a:off x="919683" y="3699206"/>
            <a:ext cx="280440" cy="286537"/>
          </a:xfrm>
          <a:prstGeom prst="rect">
            <a:avLst/>
          </a:prstGeom>
        </p:spPr>
      </p:pic>
      <p:pic>
        <p:nvPicPr>
          <p:cNvPr id="5" name="Picture 4">
            <a:extLst>
              <a:ext uri="{FF2B5EF4-FFF2-40B4-BE49-F238E27FC236}">
                <a16:creationId xmlns:a16="http://schemas.microsoft.com/office/drawing/2014/main" id="{5D464E75-9E8C-8A30-1635-85A61EC2FE4C}"/>
              </a:ext>
            </a:extLst>
          </p:cNvPr>
          <p:cNvPicPr>
            <a:picLocks noChangeAspect="1"/>
          </p:cNvPicPr>
          <p:nvPr/>
        </p:nvPicPr>
        <p:blipFill>
          <a:blip r:embed="rId4"/>
          <a:stretch>
            <a:fillRect/>
          </a:stretch>
        </p:blipFill>
        <p:spPr>
          <a:xfrm>
            <a:off x="919683" y="4703471"/>
            <a:ext cx="280440" cy="286537"/>
          </a:xfrm>
          <a:prstGeom prst="rect">
            <a:avLst/>
          </a:prstGeom>
        </p:spPr>
      </p:pic>
    </p:spTree>
    <p:extLst>
      <p:ext uri="{BB962C8B-B14F-4D97-AF65-F5344CB8AC3E}">
        <p14:creationId xmlns:p14="http://schemas.microsoft.com/office/powerpoint/2010/main" val="364836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swimming&#10;&#10;Description automatically generated">
            <a:extLst>
              <a:ext uri="{FF2B5EF4-FFF2-40B4-BE49-F238E27FC236}">
                <a16:creationId xmlns:a16="http://schemas.microsoft.com/office/drawing/2014/main" id="{8CC7F6D2-73C1-4149-817B-CDB22501189F}"/>
              </a:ext>
            </a:extLst>
          </p:cNvPr>
          <p:cNvPicPr>
            <a:picLocks noChangeAspect="1"/>
          </p:cNvPicPr>
          <p:nvPr/>
        </p:nvPicPr>
        <p:blipFill rotWithShape="1">
          <a:blip r:embed="rId2">
            <a:extLst>
              <a:ext uri="{28A0092B-C50C-407E-A947-70E740481C1C}">
                <a14:useLocalDpi xmlns:a14="http://schemas.microsoft.com/office/drawing/2010/main" val="0"/>
              </a:ext>
            </a:extLst>
          </a:blip>
          <a:srcRect l="15425" r="-226"/>
          <a:stretch/>
        </p:blipFill>
        <p:spPr>
          <a:xfrm>
            <a:off x="1937087" y="0"/>
            <a:ext cx="10338977" cy="6858000"/>
          </a:xfrm>
          <a:prstGeom prst="rect">
            <a:avLst/>
          </a:prstGeom>
        </p:spPr>
      </p:pic>
      <p:pic>
        <p:nvPicPr>
          <p:cNvPr id="3" name="Graphic 2">
            <a:extLst>
              <a:ext uri="{FF2B5EF4-FFF2-40B4-BE49-F238E27FC236}">
                <a16:creationId xmlns:a16="http://schemas.microsoft.com/office/drawing/2014/main" id="{4CEBACAE-0851-4C30-A7B9-1700E8EDF19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8701" r="1"/>
          <a:stretch/>
        </p:blipFill>
        <p:spPr>
          <a:xfrm>
            <a:off x="599507" y="0"/>
            <a:ext cx="6662706" cy="6858000"/>
          </a:xfrm>
          <a:prstGeom prst="rect">
            <a:avLst/>
          </a:prstGeom>
        </p:spPr>
      </p:pic>
      <p:sp>
        <p:nvSpPr>
          <p:cNvPr id="14" name="object 8">
            <a:extLst>
              <a:ext uri="{FF2B5EF4-FFF2-40B4-BE49-F238E27FC236}">
                <a16:creationId xmlns:a16="http://schemas.microsoft.com/office/drawing/2014/main" id="{3789D8EA-3D5D-F143-AFBD-D17BFA2E795D}"/>
              </a:ext>
            </a:extLst>
          </p:cNvPr>
          <p:cNvSpPr txBox="1">
            <a:spLocks/>
          </p:cNvSpPr>
          <p:nvPr/>
        </p:nvSpPr>
        <p:spPr>
          <a:xfrm>
            <a:off x="1104244" y="957650"/>
            <a:ext cx="5284527" cy="931451"/>
          </a:xfrm>
          <a:prstGeom prst="rect">
            <a:avLst/>
          </a:prstGeom>
        </p:spPr>
        <p:txBody>
          <a:bodyPr vert="horz" wrap="square" lIns="0" tIns="8043" rIns="0" bIns="0" rtlCol="0" anchor="ctr">
            <a:sp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marL="8467">
              <a:lnSpc>
                <a:spcPct val="100000"/>
              </a:lnSpc>
              <a:spcBef>
                <a:spcPts val="63"/>
              </a:spcBef>
            </a:pPr>
            <a:r>
              <a:rPr lang="en-US" sz="6000" b="1" spc="153" dirty="0">
                <a:solidFill>
                  <a:srgbClr val="1C559D"/>
                </a:solidFill>
                <a:latin typeface="Playfair Display Black" pitchFamily="2" charset="0"/>
                <a:cs typeface="Arial" panose="020B0604020202020204" pitchFamily="34" charset="0"/>
              </a:rPr>
              <a:t>Contact Us!</a:t>
            </a:r>
            <a:endParaRPr lang="en-US" sz="6000" b="1" dirty="0">
              <a:solidFill>
                <a:srgbClr val="1C559D"/>
              </a:solidFill>
              <a:latin typeface="Playfair Display Black" pitchFamily="2" charset="0"/>
              <a:cs typeface="Arial" panose="020B0604020202020204" pitchFamily="34" charset="0"/>
            </a:endParaRPr>
          </a:p>
        </p:txBody>
      </p:sp>
      <p:sp>
        <p:nvSpPr>
          <p:cNvPr id="7" name="TextBox 5">
            <a:extLst>
              <a:ext uri="{FF2B5EF4-FFF2-40B4-BE49-F238E27FC236}">
                <a16:creationId xmlns:a16="http://schemas.microsoft.com/office/drawing/2014/main" id="{C9900988-13B5-457F-8C7D-56B393D95923}"/>
              </a:ext>
            </a:extLst>
          </p:cNvPr>
          <p:cNvSpPr txBox="1">
            <a:spLocks noChangeArrowheads="1"/>
          </p:cNvSpPr>
          <p:nvPr/>
        </p:nvSpPr>
        <p:spPr bwMode="auto">
          <a:xfrm>
            <a:off x="1564320" y="2464135"/>
            <a:ext cx="3687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eaLnBrk="1" hangingPunct="1">
              <a:spcBef>
                <a:spcPct val="0"/>
              </a:spcBef>
              <a:buClrTx/>
              <a:buFontTx/>
              <a:buNone/>
            </a:pPr>
            <a:r>
              <a:rPr lang="en-US" altLang="en-US" sz="2000" b="1" dirty="0">
                <a:latin typeface="Verdana" panose="020B0604030504040204" pitchFamily="34" charset="0"/>
                <a:ea typeface="Verdana" panose="020B0604030504040204" pitchFamily="34" charset="0"/>
                <a:cs typeface="Arial" panose="020B0604020202020204" pitchFamily="34" charset="0"/>
              </a:rPr>
              <a:t>Seniors Helping Seniors</a:t>
            </a:r>
          </a:p>
        </p:txBody>
      </p:sp>
      <p:sp>
        <p:nvSpPr>
          <p:cNvPr id="8" name="Rectangle 7">
            <a:extLst>
              <a:ext uri="{FF2B5EF4-FFF2-40B4-BE49-F238E27FC236}">
                <a16:creationId xmlns:a16="http://schemas.microsoft.com/office/drawing/2014/main" id="{B803984D-72E0-4208-98AB-6445F3EA1284}"/>
              </a:ext>
            </a:extLst>
          </p:cNvPr>
          <p:cNvSpPr>
            <a:spLocks noChangeArrowheads="1"/>
          </p:cNvSpPr>
          <p:nvPr/>
        </p:nvSpPr>
        <p:spPr bwMode="auto">
          <a:xfrm>
            <a:off x="1564320" y="4776971"/>
            <a:ext cx="49787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eaLnBrk="1" hangingPunct="1">
              <a:spcBef>
                <a:spcPct val="0"/>
              </a:spcBef>
              <a:buClrTx/>
              <a:buFontTx/>
              <a:buNone/>
            </a:pPr>
            <a:r>
              <a:rPr lang="en-US" altLang="en-US" sz="2000" b="1" dirty="0">
                <a:latin typeface="Verdana" panose="020B0604030504040204" pitchFamily="34" charset="0"/>
                <a:ea typeface="Verdana" panose="020B0604030504040204" pitchFamily="34" charset="0"/>
                <a:cs typeface="Arial" panose="020B0604020202020204" pitchFamily="34" charset="0"/>
              </a:rPr>
              <a:t>www.SHSBorderland.com</a:t>
            </a:r>
          </a:p>
        </p:txBody>
      </p:sp>
      <p:sp>
        <p:nvSpPr>
          <p:cNvPr id="11" name="TextBox 10">
            <a:extLst>
              <a:ext uri="{FF2B5EF4-FFF2-40B4-BE49-F238E27FC236}">
                <a16:creationId xmlns:a16="http://schemas.microsoft.com/office/drawing/2014/main" id="{B387B818-D781-4668-AAD7-2A3805955B30}"/>
              </a:ext>
            </a:extLst>
          </p:cNvPr>
          <p:cNvSpPr txBox="1"/>
          <p:nvPr/>
        </p:nvSpPr>
        <p:spPr>
          <a:xfrm>
            <a:off x="1564320" y="3243606"/>
            <a:ext cx="3618638" cy="400110"/>
          </a:xfrm>
          <a:prstGeom prst="rect">
            <a:avLst/>
          </a:prstGeom>
          <a:noFill/>
        </p:spPr>
        <p:txBody>
          <a:bodyPr wrap="square">
            <a:spAutoFit/>
          </a:bodyPr>
          <a:lstStyle/>
          <a:p>
            <a:pPr eaLnBrk="1" hangingPunct="1">
              <a:spcBef>
                <a:spcPct val="0"/>
              </a:spcBef>
              <a:buClrTx/>
              <a:buFontTx/>
              <a:buNone/>
            </a:pPr>
            <a:r>
              <a:rPr lang="en-US" altLang="en-US" sz="2000" b="1" dirty="0">
                <a:solidFill>
                  <a:srgbClr val="222222"/>
                </a:solidFill>
                <a:latin typeface="Arial" panose="020B0604020202020204" pitchFamily="34" charset="0"/>
                <a:ea typeface="Verdana" panose="020B0604030504040204" pitchFamily="34" charset="0"/>
                <a:cs typeface="Arial" panose="020B0604020202020204" pitchFamily="34" charset="0"/>
              </a:rPr>
              <a:t>915-200-1199</a:t>
            </a:r>
            <a:endParaRPr lang="en-US" altLang="en-US" sz="2000" b="1" dirty="0">
              <a:latin typeface="Verdana" panose="020B0604030504040204" pitchFamily="34" charset="0"/>
              <a:ea typeface="Verdana" panose="020B060403050404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219F59D-1283-4591-A1D3-9FAA7CC10B8F}"/>
              </a:ext>
            </a:extLst>
          </p:cNvPr>
          <p:cNvSpPr txBox="1"/>
          <p:nvPr/>
        </p:nvSpPr>
        <p:spPr>
          <a:xfrm>
            <a:off x="1564319" y="4007293"/>
            <a:ext cx="4210851" cy="400110"/>
          </a:xfrm>
          <a:prstGeom prst="rect">
            <a:avLst/>
          </a:prstGeom>
          <a:noFill/>
        </p:spPr>
        <p:txBody>
          <a:bodyPr wrap="square">
            <a:spAutoFit/>
          </a:bodyPr>
          <a:lstStyle/>
          <a:p>
            <a:r>
              <a:rPr lang="en-US" sz="2000" b="1" dirty="0">
                <a:solidFill>
                  <a:srgbClr val="191919"/>
                </a:solidFill>
                <a:latin typeface="Verdana" panose="020B0604030504040204" pitchFamily="34" charset="0"/>
                <a:ea typeface="Verdana" panose="020B0604030504040204" pitchFamily="34" charset="0"/>
                <a:cs typeface="Arial" panose="020B0604020202020204" pitchFamily="34" charset="0"/>
              </a:rPr>
              <a:t>info@shseastelpaso.com</a:t>
            </a:r>
            <a:endParaRPr lang="en-US" sz="2000" b="1" dirty="0">
              <a:latin typeface="Verdana" panose="020B0604030504040204" pitchFamily="34" charset="0"/>
              <a:ea typeface="Verdana" panose="020B0604030504040204" pitchFamily="34" charset="0"/>
              <a:cs typeface="Arial" panose="020B0604020202020204" pitchFamily="34" charset="0"/>
            </a:endParaRPr>
          </a:p>
        </p:txBody>
      </p:sp>
      <p:pic>
        <p:nvPicPr>
          <p:cNvPr id="13" name="Picture 12" descr="A picture containing text&#10;&#10;Description automatically generated">
            <a:extLst>
              <a:ext uri="{FF2B5EF4-FFF2-40B4-BE49-F238E27FC236}">
                <a16:creationId xmlns:a16="http://schemas.microsoft.com/office/drawing/2014/main" id="{4ABF73A8-50A1-4C91-B688-80A22160E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244" y="2464135"/>
            <a:ext cx="342918" cy="2689363"/>
          </a:xfrm>
          <a:prstGeom prst="rect">
            <a:avLst/>
          </a:prstGeom>
        </p:spPr>
      </p:pic>
      <p:sp>
        <p:nvSpPr>
          <p:cNvPr id="15" name="Rectangle 7">
            <a:extLst>
              <a:ext uri="{FF2B5EF4-FFF2-40B4-BE49-F238E27FC236}">
                <a16:creationId xmlns:a16="http://schemas.microsoft.com/office/drawing/2014/main" id="{59D21F7B-8066-48CB-B89D-76DC0F1A1C85}"/>
              </a:ext>
            </a:extLst>
          </p:cNvPr>
          <p:cNvSpPr>
            <a:spLocks noChangeArrowheads="1"/>
          </p:cNvSpPr>
          <p:nvPr/>
        </p:nvSpPr>
        <p:spPr bwMode="auto">
          <a:xfrm>
            <a:off x="1564319" y="5489293"/>
            <a:ext cx="49787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161AC"/>
              </a:buClr>
              <a:buFont typeface="Arial" panose="020B0604020202020204" pitchFamily="34" charset="0"/>
              <a:buChar char="•"/>
              <a:defRPr sz="3200">
                <a:solidFill>
                  <a:schemeClr val="tx1"/>
                </a:solidFill>
                <a:latin typeface="Trebuchet MS" panose="020B0603020202020204" pitchFamily="34" charset="0"/>
                <a:ea typeface="MS PGothic" panose="020B0600070205080204" pitchFamily="34" charset="-128"/>
              </a:defRPr>
            </a:lvl1pPr>
            <a:lvl2pPr marL="742950" indent="-285750">
              <a:spcBef>
                <a:spcPct val="20000"/>
              </a:spcBef>
              <a:buClr>
                <a:srgbClr val="5161AC"/>
              </a:buClr>
              <a:buFont typeface="Arial" panose="020B0604020202020204" pitchFamily="34" charset="0"/>
              <a:buChar char="–"/>
              <a:defRPr sz="2800">
                <a:solidFill>
                  <a:schemeClr val="tx1"/>
                </a:solidFill>
                <a:latin typeface="Trebuchet MS" panose="020B0603020202020204" pitchFamily="34" charset="0"/>
                <a:ea typeface="MS PGothic" panose="020B0600070205080204" pitchFamily="34" charset="-128"/>
              </a:defRPr>
            </a:lvl2pPr>
            <a:lvl3pPr marL="1143000" indent="-228600">
              <a:spcBef>
                <a:spcPct val="20000"/>
              </a:spcBef>
              <a:buClr>
                <a:srgbClr val="5161AC"/>
              </a:buClr>
              <a:buFont typeface="Arial" panose="020B0604020202020204" pitchFamily="34" charset="0"/>
              <a:buChar char="•"/>
              <a:defRPr sz="2400">
                <a:solidFill>
                  <a:schemeClr val="tx1"/>
                </a:solidFill>
                <a:latin typeface="Trebuchet MS" panose="020B0603020202020204" pitchFamily="34" charset="0"/>
                <a:ea typeface="MS PGothic" panose="020B0600070205080204" pitchFamily="34" charset="-128"/>
              </a:defRPr>
            </a:lvl3pPr>
            <a:lvl4pPr marL="16002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4pPr>
            <a:lvl5pPr marL="2057400" indent="-228600">
              <a:spcBef>
                <a:spcPct val="20000"/>
              </a:spcBef>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5161AC"/>
              </a:buClr>
              <a:buFont typeface="Arial" panose="020B0604020202020204" pitchFamily="34" charset="0"/>
              <a:buChar char="»"/>
              <a:defRPr sz="2000">
                <a:solidFill>
                  <a:schemeClr val="tx1"/>
                </a:solidFill>
                <a:latin typeface="Trebuchet MS" panose="020B0603020202020204" pitchFamily="34" charset="0"/>
                <a:ea typeface="MS PGothic" panose="020B0600070205080204" pitchFamily="34" charset="-128"/>
              </a:defRPr>
            </a:lvl9pPr>
          </a:lstStyle>
          <a:p>
            <a:pPr eaLnBrk="1" hangingPunct="1">
              <a:spcBef>
                <a:spcPct val="0"/>
              </a:spcBef>
              <a:buClrTx/>
              <a:buFontTx/>
              <a:buNone/>
            </a:pPr>
            <a:r>
              <a:rPr lang="en-US" altLang="en-US" sz="2000" b="1" dirty="0">
                <a:latin typeface="Verdana" panose="020B0604030504040204" pitchFamily="34" charset="0"/>
                <a:ea typeface="Verdana" panose="020B0604030504040204" pitchFamily="34" charset="0"/>
                <a:cs typeface="Arial" panose="020B0604020202020204" pitchFamily="34" charset="0"/>
              </a:rPr>
              <a:t>Serving the Entire Borderland</a:t>
            </a:r>
          </a:p>
        </p:txBody>
      </p:sp>
      <p:pic>
        <p:nvPicPr>
          <p:cNvPr id="16" name="Picture 15" descr="Icon&#10;&#10;Description automatically generated">
            <a:extLst>
              <a:ext uri="{FF2B5EF4-FFF2-40B4-BE49-F238E27FC236}">
                <a16:creationId xmlns:a16="http://schemas.microsoft.com/office/drawing/2014/main" id="{95034654-2804-4260-86B1-29304A2DB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011" y="5570897"/>
            <a:ext cx="239384" cy="342998"/>
          </a:xfrm>
          <a:prstGeom prst="rect">
            <a:avLst/>
          </a:prstGeom>
        </p:spPr>
      </p:pic>
    </p:spTree>
    <p:extLst>
      <p:ext uri="{BB962C8B-B14F-4D97-AF65-F5344CB8AC3E}">
        <p14:creationId xmlns:p14="http://schemas.microsoft.com/office/powerpoint/2010/main" val="176088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B85779-4B0C-4823-A4F0-D4253BF1CC1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19" t="10544" r="9225"/>
          <a:stretch/>
        </p:blipFill>
        <p:spPr>
          <a:xfrm>
            <a:off x="9525" y="0"/>
            <a:ext cx="12192000"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8CDB1CAE-0EF3-40AA-8A6D-87579DD88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830" y="4650780"/>
            <a:ext cx="6628340" cy="1442126"/>
          </a:xfrm>
          <a:prstGeom prst="rect">
            <a:avLst/>
          </a:prstGeom>
        </p:spPr>
      </p:pic>
    </p:spTree>
    <p:extLst>
      <p:ext uri="{BB962C8B-B14F-4D97-AF65-F5344CB8AC3E}">
        <p14:creationId xmlns:p14="http://schemas.microsoft.com/office/powerpoint/2010/main" val="146916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6374</TotalTime>
  <Words>656</Words>
  <Application>Microsoft Office PowerPoint</Application>
  <PresentationFormat>Widescreen</PresentationFormat>
  <Paragraphs>57</Paragraphs>
  <Slides>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Playfair Display</vt:lpstr>
      <vt:lpstr>Playfair Display Black</vt:lpstr>
      <vt:lpstr>Tahoma</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Audrey Pontin</dc:creator>
  <cp:lastModifiedBy>Mike Mercadel</cp:lastModifiedBy>
  <cp:revision>72</cp:revision>
  <dcterms:created xsi:type="dcterms:W3CDTF">2022-01-12T21:03:44Z</dcterms:created>
  <dcterms:modified xsi:type="dcterms:W3CDTF">2023-03-31T16:27:19Z</dcterms:modified>
</cp:coreProperties>
</file>